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116E480-0406-4419-A8CE-CAB5335366C6}">
  <a:tblStyle styleId="{C116E480-0406-4419-A8CE-CAB5335366C6}"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200" d="100"/>
          <a:sy n="200" d="100"/>
        </p:scale>
        <p:origin x="-80" y="-8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3729201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Hi guys, my name is Mike Cantrell and I’ll be telling you about making music recommendations using textual reviews.</a:t>
            </a:r>
          </a:p>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There are a lot of music services out there. My service is different in that it leverages the nuance of text.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Here’s an example of how my recommender compares to Spotify, Pandora and Amazon based off of a Smashing Pumpkins album. If you know the artists, you’ll probably agree that my recommendations are more nuanced than Pandora’s and Amazon’s.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400">
                <a:solidFill>
                  <a:schemeClr val="dk2"/>
                </a:solidFill>
                <a:latin typeface="Open Sans"/>
                <a:ea typeface="Open Sans"/>
                <a:cs typeface="Open Sans"/>
                <a:sym typeface="Open Sans"/>
              </a:rPr>
              <a:t>My data consisted of about 170 thousand amazon.com reviews of CDs and Vinyl downloaded from these authors webpage. I used these tools for my analysis, and flask and heroku for my interactive web app.</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Shape 1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6" name="Shape 1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I built two recommenders in parallel. The collaborative filter is my take on the classic, predictable Amazon recommendation system, while the NLP recommender is text based and consequently more experimental. By adjusting the interactive filter, we control how experimental the final recommendations can be. By default, only NLP recommendations in the top 60% of the collaborative filter pass through. This 60% can be adjusted. Let’s zoom in on making the NLP recommender.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 analyzed the reviews on a sentence level. I used Count Vectorizer and NMF to put each sentence in to topics, and Sentiment Analysis to judge the positivity of the sentence. Averaging these scores over all sentences about a given album resulted in a score.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2" name="Shape 1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 this way, we have quantified what people say about each album. Here’s the vector corresponding to the Smashing Pumpkins album from earlier. I’ve hand labelled the topics by inspecting the top words in each topic. This album scored highest in the female/writing topic and guitar categories.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Once the albums are in the 20 odd dimensional space, it is easy to determine which albums are most similar. Here you see the Radiohead album which was recommended from the Pumpkins album earlier. The pie charts clearly point to the similarity of the albums. Moreover, now that we have transformed textual reviews in to vectors, we can do some cool stuff: given two albums, we can find their musical love child. Or, we can let a user describe the music she wants to hear in her own words, and then make her recommendations.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cxnSp>
        <p:nvCxnSpPr>
          <p:cNvPr id="10" name="Shape 10"/>
          <p:cNvCxnSpPr/>
          <p:nvPr/>
        </p:nvCxnSpPr>
        <p:spPr>
          <a:xfrm>
            <a:off x="7007735" y="3176887"/>
            <a:ext cx="562200" cy="0"/>
          </a:xfrm>
          <a:prstGeom prst="straightConnector1">
            <a:avLst/>
          </a:prstGeom>
          <a:noFill/>
          <a:ln w="76200" cap="flat" cmpd="sng">
            <a:solidFill>
              <a:schemeClr val="lt2"/>
            </a:solidFill>
            <a:prstDash val="solid"/>
            <a:round/>
            <a:headEnd type="none" w="med" len="med"/>
            <a:tailEnd type="none" w="med" len="med"/>
          </a:ln>
        </p:spPr>
      </p:cxnSp>
      <p:cxnSp>
        <p:nvCxnSpPr>
          <p:cNvPr id="11" name="Shape 11"/>
          <p:cNvCxnSpPr/>
          <p:nvPr/>
        </p:nvCxnSpPr>
        <p:spPr>
          <a:xfrm>
            <a:off x="1575034" y="3158251"/>
            <a:ext cx="562200" cy="0"/>
          </a:xfrm>
          <a:prstGeom prst="straightConnector1">
            <a:avLst/>
          </a:prstGeom>
          <a:noFill/>
          <a:ln w="76200" cap="flat" cmpd="sng">
            <a:solidFill>
              <a:schemeClr val="lt2"/>
            </a:solidFill>
            <a:prstDash val="solid"/>
            <a:round/>
            <a:headEnd type="none" w="med" len="med"/>
            <a:tailEnd type="none" w="med" len="med"/>
          </a:ln>
        </p:spPr>
      </p:cxnSp>
      <p:grpSp>
        <p:nvGrpSpPr>
          <p:cNvPr id="12" name="Shape 12"/>
          <p:cNvGrpSpPr/>
          <p:nvPr/>
        </p:nvGrpSpPr>
        <p:grpSpPr>
          <a:xfrm>
            <a:off x="1004144" y="1022025"/>
            <a:ext cx="7136667" cy="152400"/>
            <a:chOff x="1346428" y="1011300"/>
            <a:chExt cx="6452100" cy="152400"/>
          </a:xfrm>
        </p:grpSpPr>
        <p:cxnSp>
          <p:nvCxnSpPr>
            <p:cNvPr id="13" name="Shape 13"/>
            <p:cNvCxnSpPr/>
            <p:nvPr/>
          </p:nvCxnSpPr>
          <p:spPr>
            <a:xfrm rot="10800000">
              <a:off x="1346428" y="1011300"/>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4" name="Shape 14"/>
            <p:cNvCxnSpPr/>
            <p:nvPr/>
          </p:nvCxnSpPr>
          <p:spPr>
            <a:xfrm rot="10800000">
              <a:off x="1346428" y="1163700"/>
              <a:ext cx="6452100" cy="0"/>
            </a:xfrm>
            <a:prstGeom prst="straightConnector1">
              <a:avLst/>
            </a:prstGeom>
            <a:noFill/>
            <a:ln w="9525" cap="flat" cmpd="sng">
              <a:solidFill>
                <a:schemeClr val="accent3"/>
              </a:solidFill>
              <a:prstDash val="solid"/>
              <a:round/>
              <a:headEnd type="none" w="med" len="med"/>
              <a:tailEnd type="none" w="med" len="med"/>
            </a:ln>
          </p:spPr>
        </p:cxnSp>
      </p:grpSp>
      <p:grpSp>
        <p:nvGrpSpPr>
          <p:cNvPr id="15" name="Shape 15"/>
          <p:cNvGrpSpPr/>
          <p:nvPr/>
        </p:nvGrpSpPr>
        <p:grpSpPr>
          <a:xfrm>
            <a:off x="1004151" y="3969100"/>
            <a:ext cx="7136667" cy="152400"/>
            <a:chOff x="1346435" y="3969087"/>
            <a:chExt cx="6452100" cy="152400"/>
          </a:xfrm>
        </p:grpSpPr>
        <p:cxnSp>
          <p:nvCxnSpPr>
            <p:cNvPr id="16" name="Shape 16"/>
            <p:cNvCxnSpPr/>
            <p:nvPr/>
          </p:nvCxnSpPr>
          <p:spPr>
            <a:xfrm>
              <a:off x="1346435" y="4121487"/>
              <a:ext cx="6452100" cy="0"/>
            </a:xfrm>
            <a:prstGeom prst="straightConnector1">
              <a:avLst/>
            </a:prstGeom>
            <a:noFill/>
            <a:ln w="76200" cap="flat" cmpd="sng">
              <a:solidFill>
                <a:schemeClr val="accent3"/>
              </a:solidFill>
              <a:prstDash val="solid"/>
              <a:round/>
              <a:headEnd type="none" w="med" len="med"/>
              <a:tailEnd type="none" w="med" len="med"/>
            </a:ln>
          </p:spPr>
        </p:cxnSp>
        <p:cxnSp>
          <p:nvCxnSpPr>
            <p:cNvPr id="17" name="Shape 17"/>
            <p:cNvCxnSpPr/>
            <p:nvPr/>
          </p:nvCxnSpPr>
          <p:spPr>
            <a:xfrm>
              <a:off x="1346435" y="3969087"/>
              <a:ext cx="6452100" cy="0"/>
            </a:xfrm>
            <a:prstGeom prst="straightConnector1">
              <a:avLst/>
            </a:prstGeom>
            <a:noFill/>
            <a:ln w="9525" cap="flat" cmpd="sng">
              <a:solidFill>
                <a:schemeClr val="accent3"/>
              </a:solidFill>
              <a:prstDash val="solid"/>
              <a:round/>
              <a:headEnd type="none" w="med" len="med"/>
              <a:tailEnd type="none" w="med" len="med"/>
            </a:ln>
          </p:spPr>
        </p:cxnSp>
      </p:grpSp>
      <p:sp>
        <p:nvSpPr>
          <p:cNvPr id="18" name="Shape 18"/>
          <p:cNvSpPr txBox="1">
            <a:spLocks noGrp="1"/>
          </p:cNvSpPr>
          <p:nvPr>
            <p:ph type="ctrTitle"/>
          </p:nvPr>
        </p:nvSpPr>
        <p:spPr>
          <a:xfrm>
            <a:off x="1004150" y="1751764"/>
            <a:ext cx="7136700" cy="1022400"/>
          </a:xfrm>
          <a:prstGeom prst="rect">
            <a:avLst/>
          </a:prstGeom>
        </p:spPr>
        <p:txBody>
          <a:bodyPr lIns="91425" tIns="91425" rIns="91425" bIns="91425" anchor="b" anchorCtr="0"/>
          <a:lstStyle>
            <a:lvl1pPr lvl="0" algn="ctr">
              <a:spcBef>
                <a:spcPts val="0"/>
              </a:spcBef>
              <a:buSzPct val="100000"/>
              <a:defRPr sz="5400"/>
            </a:lvl1pPr>
            <a:lvl2pPr lvl="1" algn="ctr">
              <a:spcBef>
                <a:spcPts val="0"/>
              </a:spcBef>
              <a:buSzPct val="100000"/>
              <a:defRPr sz="5400"/>
            </a:lvl2pPr>
            <a:lvl3pPr lvl="2" algn="ctr">
              <a:spcBef>
                <a:spcPts val="0"/>
              </a:spcBef>
              <a:buSzPct val="100000"/>
              <a:defRPr sz="5400"/>
            </a:lvl3pPr>
            <a:lvl4pPr lvl="3" algn="ctr">
              <a:spcBef>
                <a:spcPts val="0"/>
              </a:spcBef>
              <a:buSzPct val="100000"/>
              <a:defRPr sz="5400"/>
            </a:lvl4pPr>
            <a:lvl5pPr lvl="4" algn="ctr">
              <a:spcBef>
                <a:spcPts val="0"/>
              </a:spcBef>
              <a:buSzPct val="100000"/>
              <a:defRPr sz="5400"/>
            </a:lvl5pPr>
            <a:lvl6pPr lvl="5" algn="ctr">
              <a:spcBef>
                <a:spcPts val="0"/>
              </a:spcBef>
              <a:buSzPct val="100000"/>
              <a:defRPr sz="5400"/>
            </a:lvl6pPr>
            <a:lvl7pPr lvl="6" algn="ctr">
              <a:spcBef>
                <a:spcPts val="0"/>
              </a:spcBef>
              <a:buSzPct val="100000"/>
              <a:defRPr sz="5400"/>
            </a:lvl7pPr>
            <a:lvl8pPr lvl="7" algn="ctr">
              <a:spcBef>
                <a:spcPts val="0"/>
              </a:spcBef>
              <a:buSzPct val="100000"/>
              <a:defRPr sz="5400"/>
            </a:lvl8pPr>
            <a:lvl9pPr lvl="8" algn="ctr">
              <a:spcBef>
                <a:spcPts val="0"/>
              </a:spcBef>
              <a:buSzPct val="100000"/>
              <a:defRPr sz="5400"/>
            </a:lvl9pPr>
          </a:lstStyle>
          <a:p>
            <a:endParaRPr/>
          </a:p>
        </p:txBody>
      </p:sp>
      <p:sp>
        <p:nvSpPr>
          <p:cNvPr id="19" name="Shape 19"/>
          <p:cNvSpPr txBox="1">
            <a:spLocks noGrp="1"/>
          </p:cNvSpPr>
          <p:nvPr>
            <p:ph type="subTitle" idx="1"/>
          </p:nvPr>
        </p:nvSpPr>
        <p:spPr>
          <a:xfrm>
            <a:off x="2137225" y="2850039"/>
            <a:ext cx="4870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400"/>
            </a:lvl1pPr>
            <a:lvl2pPr lvl="1" algn="ctr">
              <a:lnSpc>
                <a:spcPct val="100000"/>
              </a:lnSpc>
              <a:spcBef>
                <a:spcPts val="0"/>
              </a:spcBef>
              <a:spcAft>
                <a:spcPts val="0"/>
              </a:spcAft>
              <a:buSzPct val="100000"/>
              <a:buNone/>
              <a:defRPr sz="2400"/>
            </a:lvl2pPr>
            <a:lvl3pPr lvl="2" algn="ctr">
              <a:lnSpc>
                <a:spcPct val="100000"/>
              </a:lnSpc>
              <a:spcBef>
                <a:spcPts val="0"/>
              </a:spcBef>
              <a:spcAft>
                <a:spcPts val="0"/>
              </a:spcAft>
              <a:buSzPct val="100000"/>
              <a:buNone/>
              <a:defRPr sz="2400"/>
            </a:lvl3pPr>
            <a:lvl4pPr lvl="3" algn="ctr">
              <a:lnSpc>
                <a:spcPct val="100000"/>
              </a:lnSpc>
              <a:spcBef>
                <a:spcPts val="0"/>
              </a:spcBef>
              <a:spcAft>
                <a:spcPts val="0"/>
              </a:spcAft>
              <a:buSzPct val="100000"/>
              <a:buNone/>
              <a:defRPr sz="2400"/>
            </a:lvl4pPr>
            <a:lvl5pPr lvl="4" algn="ctr">
              <a:lnSpc>
                <a:spcPct val="100000"/>
              </a:lnSpc>
              <a:spcBef>
                <a:spcPts val="0"/>
              </a:spcBef>
              <a:spcAft>
                <a:spcPts val="0"/>
              </a:spcAft>
              <a:buSzPct val="100000"/>
              <a:buNone/>
              <a:defRPr sz="2400"/>
            </a:lvl5pPr>
            <a:lvl6pPr lvl="5" algn="ctr">
              <a:lnSpc>
                <a:spcPct val="100000"/>
              </a:lnSpc>
              <a:spcBef>
                <a:spcPts val="0"/>
              </a:spcBef>
              <a:spcAft>
                <a:spcPts val="0"/>
              </a:spcAft>
              <a:buSzPct val="100000"/>
              <a:buNone/>
              <a:defRPr sz="2400"/>
            </a:lvl6pPr>
            <a:lvl7pPr lvl="6" algn="ctr">
              <a:lnSpc>
                <a:spcPct val="100000"/>
              </a:lnSpc>
              <a:spcBef>
                <a:spcPts val="0"/>
              </a:spcBef>
              <a:spcAft>
                <a:spcPts val="0"/>
              </a:spcAft>
              <a:buSzPct val="100000"/>
              <a:buNone/>
              <a:defRPr sz="2400"/>
            </a:lvl7pPr>
            <a:lvl8pPr lvl="7" algn="ctr">
              <a:lnSpc>
                <a:spcPct val="100000"/>
              </a:lnSpc>
              <a:spcBef>
                <a:spcPts val="0"/>
              </a:spcBef>
              <a:spcAft>
                <a:spcPts val="0"/>
              </a:spcAft>
              <a:buSzPct val="100000"/>
              <a:buNone/>
              <a:defRPr sz="2400"/>
            </a:lvl8pPr>
            <a:lvl9pPr lvl="8" algn="ctr">
              <a:lnSpc>
                <a:spcPct val="100000"/>
              </a:lnSpc>
              <a:spcBef>
                <a:spcPts val="0"/>
              </a:spcBef>
              <a:spcAft>
                <a:spcPts val="0"/>
              </a:spcAft>
              <a:buSzPct val="100000"/>
              <a:buNone/>
              <a:defRPr sz="2400"/>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55"/>
        <p:cNvGrpSpPr/>
        <p:nvPr/>
      </p:nvGrpSpPr>
      <p:grpSpPr>
        <a:xfrm>
          <a:off x="0" y="0"/>
          <a:ext cx="0" cy="0"/>
          <a:chOff x="0" y="0"/>
          <a:chExt cx="0" cy="0"/>
        </a:xfrm>
      </p:grpSpPr>
      <p:sp>
        <p:nvSpPr>
          <p:cNvPr id="56" name="Shape 56"/>
          <p:cNvSpPr/>
          <p:nvPr/>
        </p:nvSpPr>
        <p:spPr>
          <a:xfrm>
            <a:off x="-75" y="5045700"/>
            <a:ext cx="9144000" cy="978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57" name="Shape 57"/>
          <p:cNvSpPr txBox="1">
            <a:spLocks noGrp="1"/>
          </p:cNvSpPr>
          <p:nvPr>
            <p:ph type="title"/>
          </p:nvPr>
        </p:nvSpPr>
        <p:spPr>
          <a:xfrm>
            <a:off x="311700" y="1304850"/>
            <a:ext cx="8520600" cy="1538400"/>
          </a:xfrm>
          <a:prstGeom prst="rect">
            <a:avLst/>
          </a:prstGeom>
        </p:spPr>
        <p:txBody>
          <a:bodyPr lIns="91425" tIns="91425" rIns="91425" bIns="91425" anchor="ctr" anchorCtr="0"/>
          <a:lstStyle>
            <a:lvl1pPr lvl="0" algn="ctr">
              <a:spcBef>
                <a:spcPts val="0"/>
              </a:spcBef>
              <a:buClr>
                <a:schemeClr val="accent3"/>
              </a:buClr>
              <a:buSzPct val="100000"/>
              <a:defRPr sz="13000">
                <a:solidFill>
                  <a:schemeClr val="accent3"/>
                </a:solidFill>
              </a:defRPr>
            </a:lvl1pPr>
            <a:lvl2pPr lvl="1" algn="ctr">
              <a:spcBef>
                <a:spcPts val="0"/>
              </a:spcBef>
              <a:buClr>
                <a:schemeClr val="accent3"/>
              </a:buClr>
              <a:buSzPct val="100000"/>
              <a:defRPr sz="13000">
                <a:solidFill>
                  <a:schemeClr val="accent3"/>
                </a:solidFill>
              </a:defRPr>
            </a:lvl2pPr>
            <a:lvl3pPr lvl="2" algn="ctr">
              <a:spcBef>
                <a:spcPts val="0"/>
              </a:spcBef>
              <a:buClr>
                <a:schemeClr val="accent3"/>
              </a:buClr>
              <a:buSzPct val="100000"/>
              <a:defRPr sz="13000">
                <a:solidFill>
                  <a:schemeClr val="accent3"/>
                </a:solidFill>
              </a:defRPr>
            </a:lvl3pPr>
            <a:lvl4pPr lvl="3" algn="ctr">
              <a:spcBef>
                <a:spcPts val="0"/>
              </a:spcBef>
              <a:buClr>
                <a:schemeClr val="accent3"/>
              </a:buClr>
              <a:buSzPct val="100000"/>
              <a:defRPr sz="13000">
                <a:solidFill>
                  <a:schemeClr val="accent3"/>
                </a:solidFill>
              </a:defRPr>
            </a:lvl4pPr>
            <a:lvl5pPr lvl="4" algn="ctr">
              <a:spcBef>
                <a:spcPts val="0"/>
              </a:spcBef>
              <a:buClr>
                <a:schemeClr val="accent3"/>
              </a:buClr>
              <a:buSzPct val="100000"/>
              <a:defRPr sz="13000">
                <a:solidFill>
                  <a:schemeClr val="accent3"/>
                </a:solidFill>
              </a:defRPr>
            </a:lvl5pPr>
            <a:lvl6pPr lvl="5" algn="ctr">
              <a:spcBef>
                <a:spcPts val="0"/>
              </a:spcBef>
              <a:buClr>
                <a:schemeClr val="accent3"/>
              </a:buClr>
              <a:buSzPct val="100000"/>
              <a:defRPr sz="13000">
                <a:solidFill>
                  <a:schemeClr val="accent3"/>
                </a:solidFill>
              </a:defRPr>
            </a:lvl6pPr>
            <a:lvl7pPr lvl="6" algn="ctr">
              <a:spcBef>
                <a:spcPts val="0"/>
              </a:spcBef>
              <a:buClr>
                <a:schemeClr val="accent3"/>
              </a:buClr>
              <a:buSzPct val="100000"/>
              <a:defRPr sz="13000">
                <a:solidFill>
                  <a:schemeClr val="accent3"/>
                </a:solidFill>
              </a:defRPr>
            </a:lvl7pPr>
            <a:lvl8pPr lvl="7" algn="ctr">
              <a:spcBef>
                <a:spcPts val="0"/>
              </a:spcBef>
              <a:buClr>
                <a:schemeClr val="accent3"/>
              </a:buClr>
              <a:buSzPct val="100000"/>
              <a:defRPr sz="13000">
                <a:solidFill>
                  <a:schemeClr val="accent3"/>
                </a:solidFill>
              </a:defRPr>
            </a:lvl8pPr>
            <a:lvl9pPr lvl="8" algn="ctr">
              <a:spcBef>
                <a:spcPts val="0"/>
              </a:spcBef>
              <a:buClr>
                <a:schemeClr val="accent3"/>
              </a:buClr>
              <a:buSzPct val="100000"/>
              <a:defRPr sz="13000">
                <a:solidFill>
                  <a:schemeClr val="accent3"/>
                </a:solidFill>
              </a:defRPr>
            </a:lvl9pPr>
          </a:lstStyle>
          <a:p>
            <a:endParaRPr/>
          </a:p>
        </p:txBody>
      </p:sp>
      <p:sp>
        <p:nvSpPr>
          <p:cNvPr id="58" name="Shape 58"/>
          <p:cNvSpPr txBox="1">
            <a:spLocks noGrp="1"/>
          </p:cNvSpPr>
          <p:nvPr>
            <p:ph type="body" idx="1"/>
          </p:nvPr>
        </p:nvSpPr>
        <p:spPr>
          <a:xfrm>
            <a:off x="311700" y="2995650"/>
            <a:ext cx="8520600" cy="10716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9" name="Shape 5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0"/>
        <p:cNvGrpSpPr/>
        <p:nvPr/>
      </p:nvGrpSpPr>
      <p:grpSpPr>
        <a:xfrm>
          <a:off x="0" y="0"/>
          <a:ext cx="0" cy="0"/>
          <a:chOff x="0" y="0"/>
          <a:chExt cx="0" cy="0"/>
        </a:xfrm>
      </p:grpSpPr>
      <p:sp>
        <p:nvSpPr>
          <p:cNvPr id="61" name="Shape 6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1"/>
        <p:cNvGrpSpPr/>
        <p:nvPr/>
      </p:nvGrpSpPr>
      <p:grpSpPr>
        <a:xfrm>
          <a:off x="0" y="0"/>
          <a:ext cx="0" cy="0"/>
          <a:chOff x="0" y="0"/>
          <a:chExt cx="0" cy="0"/>
        </a:xfrm>
      </p:grpSpPr>
      <p:sp>
        <p:nvSpPr>
          <p:cNvPr id="22" name="Shape 22"/>
          <p:cNvSpPr/>
          <p:nvPr/>
        </p:nvSpPr>
        <p:spPr>
          <a:xfrm>
            <a:off x="-50" y="2571900"/>
            <a:ext cx="9144000" cy="25716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3" name="Shape 23"/>
          <p:cNvSpPr txBox="1">
            <a:spLocks noGrp="1"/>
          </p:cNvSpPr>
          <p:nvPr>
            <p:ph type="title"/>
          </p:nvPr>
        </p:nvSpPr>
        <p:spPr>
          <a:xfrm>
            <a:off x="311700" y="814800"/>
            <a:ext cx="8571300" cy="942000"/>
          </a:xfrm>
          <a:prstGeom prst="rect">
            <a:avLst/>
          </a:prstGeom>
        </p:spPr>
        <p:txBody>
          <a:bodyPr lIns="91425" tIns="91425" rIns="91425" bIns="91425" anchor="ctr"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5"/>
        <p:cNvGrpSpPr/>
        <p:nvPr/>
      </p:nvGrpSpPr>
      <p:grpSpPr>
        <a:xfrm>
          <a:off x="0" y="0"/>
          <a:ext cx="0" cy="0"/>
          <a:chOff x="0" y="0"/>
          <a:chExt cx="0" cy="0"/>
        </a:xfrm>
      </p:grpSpPr>
      <p:sp>
        <p:nvSpPr>
          <p:cNvPr id="26" name="Shape 26"/>
          <p:cNvSpPr/>
          <p:nvPr/>
        </p:nvSpPr>
        <p:spPr>
          <a:xfrm>
            <a:off x="-75" y="5045700"/>
            <a:ext cx="9144000" cy="978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27" name="Shape 27"/>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body" idx="1"/>
          </p:nvPr>
        </p:nvSpPr>
        <p:spPr>
          <a:xfrm>
            <a:off x="311700" y="1266325"/>
            <a:ext cx="8520600" cy="330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9" name="Shape 2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2" name="Shape 32"/>
          <p:cNvSpPr txBox="1">
            <a:spLocks noGrp="1"/>
          </p:cNvSpPr>
          <p:nvPr>
            <p:ph type="body" idx="1"/>
          </p:nvPr>
        </p:nvSpPr>
        <p:spPr>
          <a:xfrm>
            <a:off x="3117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3" name="Shape 33"/>
          <p:cNvSpPr txBox="1">
            <a:spLocks noGrp="1"/>
          </p:cNvSpPr>
          <p:nvPr>
            <p:ph type="body" idx="2"/>
          </p:nvPr>
        </p:nvSpPr>
        <p:spPr>
          <a:xfrm>
            <a:off x="4832400" y="1266175"/>
            <a:ext cx="3999900" cy="33027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311700" y="445025"/>
            <a:ext cx="8520600" cy="707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7" name="Shape 3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1" name="Shape 4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6"/>
        </a:solidFill>
        <a:effectLst/>
      </p:bgPr>
    </p:bg>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526350"/>
            <a:ext cx="5613600" cy="4090800"/>
          </a:xfrm>
          <a:prstGeom prst="rect">
            <a:avLst/>
          </a:prstGeom>
        </p:spPr>
        <p:txBody>
          <a:bodyPr lIns="91425" tIns="91425" rIns="91425" bIns="91425" anchor="ctr" anchorCtr="0"/>
          <a:lstStyle>
            <a:lvl1pPr lvl="0">
              <a:spcBef>
                <a:spcPts val="0"/>
              </a:spcBef>
              <a:buClr>
                <a:schemeClr val="dk2"/>
              </a:buClr>
              <a:buSzPct val="100000"/>
              <a:defRPr sz="5400" b="0">
                <a:solidFill>
                  <a:schemeClr val="dk2"/>
                </a:solidFill>
              </a:defRPr>
            </a:lvl1pPr>
            <a:lvl2pPr lvl="1">
              <a:spcBef>
                <a:spcPts val="0"/>
              </a:spcBef>
              <a:buClr>
                <a:schemeClr val="dk2"/>
              </a:buClr>
              <a:buSzPct val="100000"/>
              <a:defRPr sz="5400" b="0">
                <a:solidFill>
                  <a:schemeClr val="dk2"/>
                </a:solidFill>
              </a:defRPr>
            </a:lvl2pPr>
            <a:lvl3pPr lvl="2">
              <a:spcBef>
                <a:spcPts val="0"/>
              </a:spcBef>
              <a:buClr>
                <a:schemeClr val="dk2"/>
              </a:buClr>
              <a:buSzPct val="100000"/>
              <a:defRPr sz="5400" b="0">
                <a:solidFill>
                  <a:schemeClr val="dk2"/>
                </a:solidFill>
              </a:defRPr>
            </a:lvl3pPr>
            <a:lvl4pPr lvl="3">
              <a:spcBef>
                <a:spcPts val="0"/>
              </a:spcBef>
              <a:buClr>
                <a:schemeClr val="dk2"/>
              </a:buClr>
              <a:buSzPct val="100000"/>
              <a:defRPr sz="5400" b="0">
                <a:solidFill>
                  <a:schemeClr val="dk2"/>
                </a:solidFill>
              </a:defRPr>
            </a:lvl4pPr>
            <a:lvl5pPr lvl="4">
              <a:spcBef>
                <a:spcPts val="0"/>
              </a:spcBef>
              <a:buClr>
                <a:schemeClr val="dk2"/>
              </a:buClr>
              <a:buSzPct val="100000"/>
              <a:defRPr sz="5400" b="0">
                <a:solidFill>
                  <a:schemeClr val="dk2"/>
                </a:solidFill>
              </a:defRPr>
            </a:lvl5pPr>
            <a:lvl6pPr lvl="5">
              <a:spcBef>
                <a:spcPts val="0"/>
              </a:spcBef>
              <a:buClr>
                <a:schemeClr val="dk2"/>
              </a:buClr>
              <a:buSzPct val="100000"/>
              <a:defRPr sz="5400" b="0">
                <a:solidFill>
                  <a:schemeClr val="dk2"/>
                </a:solidFill>
              </a:defRPr>
            </a:lvl6pPr>
            <a:lvl7pPr lvl="6">
              <a:spcBef>
                <a:spcPts val="0"/>
              </a:spcBef>
              <a:buClr>
                <a:schemeClr val="dk2"/>
              </a:buClr>
              <a:buSzPct val="100000"/>
              <a:defRPr sz="5400" b="0">
                <a:solidFill>
                  <a:schemeClr val="dk2"/>
                </a:solidFill>
              </a:defRPr>
            </a:lvl7pPr>
            <a:lvl8pPr lvl="7">
              <a:spcBef>
                <a:spcPts val="0"/>
              </a:spcBef>
              <a:buClr>
                <a:schemeClr val="dk2"/>
              </a:buClr>
              <a:buSzPct val="100000"/>
              <a:defRPr sz="5400" b="0">
                <a:solidFill>
                  <a:schemeClr val="dk2"/>
                </a:solidFill>
              </a:defRPr>
            </a:lvl8pPr>
            <a:lvl9pPr lvl="8">
              <a:spcBef>
                <a:spcPts val="0"/>
              </a:spcBef>
              <a:buClr>
                <a:schemeClr val="dk2"/>
              </a:buClr>
              <a:buSzPct val="100000"/>
              <a:defRPr sz="5400" b="0">
                <a:solidFill>
                  <a:schemeClr val="dk2"/>
                </a:solidFill>
              </a:defRPr>
            </a:lvl9pPr>
          </a:lstStyle>
          <a:p>
            <a:endParaRPr/>
          </a:p>
        </p:txBody>
      </p:sp>
      <p:sp>
        <p:nvSpPr>
          <p:cNvPr id="44" name="Shape 4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5"/>
        <p:cNvGrpSpPr/>
        <p:nvPr/>
      </p:nvGrpSpPr>
      <p:grpSpPr>
        <a:xfrm>
          <a:off x="0" y="0"/>
          <a:ext cx="0" cy="0"/>
          <a:chOff x="0" y="0"/>
          <a:chExt cx="0" cy="0"/>
        </a:xfrm>
      </p:grpSpPr>
      <p:sp>
        <p:nvSpPr>
          <p:cNvPr id="46" name="Shape 46"/>
          <p:cNvSpPr/>
          <p:nvPr/>
        </p:nvSpPr>
        <p:spPr>
          <a:xfrm>
            <a:off x="4572000" y="0"/>
            <a:ext cx="4572000" cy="51435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cxnSp>
        <p:nvCxnSpPr>
          <p:cNvPr id="47" name="Shape 47"/>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8" name="Shape 48"/>
          <p:cNvSpPr txBox="1">
            <a:spLocks noGrp="1"/>
          </p:cNvSpPr>
          <p:nvPr>
            <p:ph type="title"/>
          </p:nvPr>
        </p:nvSpPr>
        <p:spPr>
          <a:xfrm>
            <a:off x="265500" y="1039675"/>
            <a:ext cx="4045200" cy="16758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9" name="Shape 49"/>
          <p:cNvSpPr txBox="1">
            <a:spLocks noGrp="1"/>
          </p:cNvSpPr>
          <p:nvPr>
            <p:ph type="subTitle" idx="1"/>
          </p:nvPr>
        </p:nvSpPr>
        <p:spPr>
          <a:xfrm>
            <a:off x="265500" y="27268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1" name="Shape 5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2"/>
        <p:cNvGrpSpPr/>
        <p:nvPr/>
      </p:nvGrpSpPr>
      <p:grpSpPr>
        <a:xfrm>
          <a:off x="0" y="0"/>
          <a:ext cx="0" cy="0"/>
          <a:chOff x="0" y="0"/>
          <a:chExt cx="0" cy="0"/>
        </a:xfrm>
      </p:grpSpPr>
      <p:sp>
        <p:nvSpPr>
          <p:cNvPr id="53" name="Shape 53"/>
          <p:cNvSpPr txBox="1">
            <a:spLocks noGrp="1"/>
          </p:cNvSpPr>
          <p:nvPr>
            <p:ph type="body" idx="1"/>
          </p:nvPr>
        </p:nvSpPr>
        <p:spPr>
          <a:xfrm>
            <a:off x="311700" y="4230725"/>
            <a:ext cx="5998800" cy="598800"/>
          </a:xfrm>
          <a:prstGeom prst="rect">
            <a:avLst/>
          </a:prstGeom>
        </p:spPr>
        <p:txBody>
          <a:bodyPr lIns="91425" tIns="91425" rIns="91425" bIns="91425" anchor="ctr" anchorCtr="0"/>
          <a:lstStyle>
            <a:lvl1pPr lvl="0">
              <a:lnSpc>
                <a:spcPct val="100000"/>
              </a:lnSpc>
              <a:spcBef>
                <a:spcPts val="0"/>
              </a:spcBef>
              <a:spcAft>
                <a:spcPts val="0"/>
              </a:spcAft>
              <a:buSzPct val="100000"/>
              <a:buFont typeface="PT Sans Narrow"/>
              <a:buNone/>
              <a:defRPr sz="2400">
                <a:latin typeface="PT Sans Narrow"/>
                <a:ea typeface="PT Sans Narrow"/>
                <a:cs typeface="PT Sans Narrow"/>
                <a:sym typeface="PT Sans Narrow"/>
              </a:defRPr>
            </a:lvl1pPr>
          </a:lstStyle>
          <a:p>
            <a:endParaRPr/>
          </a:p>
        </p:txBody>
      </p:sp>
      <p:sp>
        <p:nvSpPr>
          <p:cNvPr id="54" name="Shape 5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707400"/>
          </a:xfrm>
          <a:prstGeom prst="rect">
            <a:avLst/>
          </a:prstGeom>
          <a:noFill/>
          <a:ln>
            <a:noFill/>
          </a:ln>
        </p:spPr>
        <p:txBody>
          <a:bodyPr lIns="91425" tIns="91425" rIns="91425" bIns="91425" anchor="t" anchorCtr="0"/>
          <a:lstStyle>
            <a:lvl1pPr lvl="0">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1pPr>
            <a:lvl2pPr lvl="1">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2pPr>
            <a:lvl3pPr lvl="2">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3pPr>
            <a:lvl4pPr lvl="3">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4pPr>
            <a:lvl5pPr lvl="4">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5pPr>
            <a:lvl6pPr lvl="5">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6pPr>
            <a:lvl7pPr lvl="6">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7pPr>
            <a:lvl8pPr lvl="7">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8pPr>
            <a:lvl9pPr lvl="8">
              <a:spcBef>
                <a:spcPts val="0"/>
              </a:spcBef>
              <a:buClr>
                <a:schemeClr val="accent1"/>
              </a:buClr>
              <a:buSzPct val="1000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Shape 7"/>
          <p:cNvSpPr txBox="1">
            <a:spLocks noGrp="1"/>
          </p:cNvSpPr>
          <p:nvPr>
            <p:ph type="body" idx="1"/>
          </p:nvPr>
        </p:nvSpPr>
        <p:spPr>
          <a:xfrm>
            <a:off x="311700" y="1266325"/>
            <a:ext cx="8520600" cy="33027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Open Sans"/>
              <a:defRPr sz="1800">
                <a:solidFill>
                  <a:schemeClr val="dk2"/>
                </a:solidFill>
                <a:latin typeface="Open Sans"/>
                <a:ea typeface="Open Sans"/>
                <a:cs typeface="Open Sans"/>
                <a:sym typeface="Open Sans"/>
              </a:defRPr>
            </a:lvl1pPr>
            <a:lvl2pPr lvl="1">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2pPr>
            <a:lvl3pPr lvl="2">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3pPr>
            <a:lvl4pPr lvl="3">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4pPr>
            <a:lvl5pPr lvl="4">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5pPr>
            <a:lvl6pPr lvl="5">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6pPr>
            <a:lvl7pPr lvl="6">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7pPr>
            <a:lvl8pPr lvl="7">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8pPr>
            <a:lvl9pPr lvl="8">
              <a:lnSpc>
                <a:spcPct val="115000"/>
              </a:lnSpc>
              <a:spcBef>
                <a:spcPts val="0"/>
              </a:spcBef>
              <a:spcAft>
                <a:spcPts val="1600"/>
              </a:spcAft>
              <a:buClr>
                <a:schemeClr val="dk2"/>
              </a:buClr>
              <a:buFont typeface="Open Sans"/>
              <a:defRPr>
                <a:solidFill>
                  <a:schemeClr val="dk2"/>
                </a:solidFill>
                <a:latin typeface="Open Sans"/>
                <a:ea typeface="Open Sans"/>
                <a:cs typeface="Open Sans"/>
                <a:sym typeface="Open Sans"/>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Open Sans"/>
                <a:ea typeface="Open Sans"/>
                <a:cs typeface="Open Sans"/>
                <a:sym typeface="Open Sans"/>
              </a:rPr>
              <a:t>‹#›</a:t>
            </a:fld>
            <a:endParaRPr lang="en" sz="1000">
              <a:solidFill>
                <a:schemeClr val="dk2"/>
              </a:solidFill>
              <a:latin typeface="Open Sans"/>
              <a:ea typeface="Open Sans"/>
              <a:cs typeface="Open Sans"/>
              <a:sym typeface="Open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hyperlink" Target="mailto:michaelaaroncantrell@gmail.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 Id="rId11"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notesSlide" Target="../notesSlides/notesSlide9.xml"/><Relationship Id="rId5" Type="http://schemas.openxmlformats.org/officeDocument/2006/relationships/image" Target="../media/image22.png"/><Relationship Id="rId1" Type="http://schemas.microsoft.com/office/2007/relationships/media" Target="../media/media1.mov"/><Relationship Id="rId2" Type="http://schemas.openxmlformats.org/officeDocument/2006/relationships/video" Target="../media/media1.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ctrTitle"/>
          </p:nvPr>
        </p:nvSpPr>
        <p:spPr>
          <a:xfrm>
            <a:off x="1004150" y="1893625"/>
            <a:ext cx="7401000" cy="1022400"/>
          </a:xfrm>
          <a:prstGeom prst="rect">
            <a:avLst/>
          </a:prstGeom>
        </p:spPr>
        <p:txBody>
          <a:bodyPr lIns="91425" tIns="91425" rIns="91425" bIns="91425" anchor="b" anchorCtr="0">
            <a:noAutofit/>
          </a:bodyPr>
          <a:lstStyle/>
          <a:p>
            <a:pPr lvl="0">
              <a:spcBef>
                <a:spcPts val="0"/>
              </a:spcBef>
              <a:buNone/>
            </a:pPr>
            <a:r>
              <a:rPr lang="en"/>
              <a:t>Recommending Music via Textual Reviews</a:t>
            </a:r>
          </a:p>
        </p:txBody>
      </p:sp>
      <p:sp>
        <p:nvSpPr>
          <p:cNvPr id="67" name="Shape 67"/>
          <p:cNvSpPr txBox="1">
            <a:spLocks noGrp="1"/>
          </p:cNvSpPr>
          <p:nvPr>
            <p:ph type="subTitle" idx="1"/>
          </p:nvPr>
        </p:nvSpPr>
        <p:spPr>
          <a:xfrm>
            <a:off x="2137225" y="2850039"/>
            <a:ext cx="4870500" cy="792600"/>
          </a:xfrm>
          <a:prstGeom prst="rect">
            <a:avLst/>
          </a:prstGeom>
        </p:spPr>
        <p:txBody>
          <a:bodyPr lIns="91425" tIns="91425" rIns="91425" bIns="91425" anchor="t" anchorCtr="0">
            <a:noAutofit/>
          </a:bodyPr>
          <a:lstStyle/>
          <a:p>
            <a:pPr lvl="0">
              <a:spcBef>
                <a:spcPts val="0"/>
              </a:spcBef>
              <a:buNone/>
            </a:pPr>
            <a:r>
              <a:rPr lang="en"/>
              <a:t>Michael Cantrell, PhD</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Shape 189"/>
          <p:cNvSpPr txBox="1">
            <a:spLocks noGrp="1"/>
          </p:cNvSpPr>
          <p:nvPr>
            <p:ph type="title"/>
          </p:nvPr>
        </p:nvSpPr>
        <p:spPr>
          <a:xfrm>
            <a:off x="311700" y="1609650"/>
            <a:ext cx="8520600" cy="1538400"/>
          </a:xfrm>
          <a:prstGeom prst="rect">
            <a:avLst/>
          </a:prstGeom>
        </p:spPr>
        <p:txBody>
          <a:bodyPr lIns="91425" tIns="91425" rIns="91425" bIns="91425" anchor="ctr" anchorCtr="0">
            <a:noAutofit/>
          </a:bodyPr>
          <a:lstStyle/>
          <a:p>
            <a:pPr lvl="0" algn="ctr">
              <a:spcBef>
                <a:spcPts val="0"/>
              </a:spcBef>
              <a:buNone/>
            </a:pPr>
            <a:r>
              <a:rPr lang="en" sz="3600">
                <a:solidFill>
                  <a:schemeClr val="accent1"/>
                </a:solidFill>
              </a:rPr>
              <a:t>Thanks!</a:t>
            </a:r>
          </a:p>
        </p:txBody>
      </p:sp>
      <p:sp>
        <p:nvSpPr>
          <p:cNvPr id="190" name="Shape 190"/>
          <p:cNvSpPr txBox="1">
            <a:spLocks noGrp="1"/>
          </p:cNvSpPr>
          <p:nvPr>
            <p:ph type="subTitle" idx="4294967295"/>
          </p:nvPr>
        </p:nvSpPr>
        <p:spPr>
          <a:xfrm>
            <a:off x="2264400" y="2767975"/>
            <a:ext cx="4615200" cy="2267100"/>
          </a:xfrm>
          <a:prstGeom prst="rect">
            <a:avLst/>
          </a:prstGeom>
        </p:spPr>
        <p:txBody>
          <a:bodyPr lIns="91425" tIns="91425" rIns="91425" bIns="91425" anchor="t" anchorCtr="0">
            <a:noAutofit/>
          </a:bodyPr>
          <a:lstStyle/>
          <a:p>
            <a:pPr lvl="0" algn="ctr" rtl="0">
              <a:spcBef>
                <a:spcPts val="0"/>
              </a:spcBef>
              <a:buNone/>
            </a:pPr>
            <a:r>
              <a:rPr lang="en"/>
              <a:t>Michael Cantrell, PhD</a:t>
            </a:r>
          </a:p>
          <a:p>
            <a:pPr lvl="0" algn="ctr" rtl="0">
              <a:spcBef>
                <a:spcPts val="0"/>
              </a:spcBef>
              <a:buNone/>
            </a:pPr>
            <a:r>
              <a:rPr lang="en" u="sng">
                <a:solidFill>
                  <a:schemeClr val="hlink"/>
                </a:solidFill>
                <a:hlinkClick r:id="rId3"/>
              </a:rPr>
              <a:t>michaelaaroncantrell@gmail.com</a:t>
            </a:r>
          </a:p>
          <a:p>
            <a:pPr lvl="0" algn="ctr" rtl="0">
              <a:spcBef>
                <a:spcPts val="0"/>
              </a:spcBef>
              <a:buNone/>
            </a:pPr>
            <a:r>
              <a:rPr lang="en"/>
              <a:t>https://github.com/michaelaaroncantrell</a:t>
            </a:r>
          </a:p>
          <a:p>
            <a:pPr lvl="0" algn="ctr" rtl="0">
              <a:spcBef>
                <a:spcPts val="0"/>
              </a:spcBef>
              <a:buNone/>
            </a:pPr>
            <a:endParaRPr/>
          </a:p>
        </p:txBody>
      </p:sp>
      <p:sp>
        <p:nvSpPr>
          <p:cNvPr id="191" name="Shape 191"/>
          <p:cNvSpPr txBox="1">
            <a:spLocks noGrp="1"/>
          </p:cNvSpPr>
          <p:nvPr>
            <p:ph type="title"/>
          </p:nvPr>
        </p:nvSpPr>
        <p:spPr>
          <a:xfrm>
            <a:off x="311700" y="238050"/>
            <a:ext cx="8520600" cy="1538400"/>
          </a:xfrm>
          <a:prstGeom prst="rect">
            <a:avLst/>
          </a:prstGeom>
        </p:spPr>
        <p:txBody>
          <a:bodyPr lIns="91425" tIns="91425" rIns="91425" bIns="91425" anchor="ctr" anchorCtr="0">
            <a:noAutofit/>
          </a:bodyPr>
          <a:lstStyle/>
          <a:p>
            <a:pPr lvl="0" algn="ctr" rtl="0">
              <a:spcBef>
                <a:spcPts val="0"/>
              </a:spcBef>
              <a:buNone/>
            </a:pPr>
            <a:r>
              <a:rPr lang="en" sz="4800"/>
              <a:t>Play with the app: www.wordriff.pythonanywhere.com</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p:nvPr/>
        </p:nvSpPr>
        <p:spPr>
          <a:xfrm>
            <a:off x="2048525" y="636625"/>
            <a:ext cx="4855800" cy="1227000"/>
          </a:xfrm>
          <a:prstGeom prst="rect">
            <a:avLst/>
          </a:prstGeom>
          <a:solidFill>
            <a:schemeClr val="accent3"/>
          </a:solidFill>
          <a:ln>
            <a:noFill/>
          </a:ln>
        </p:spPr>
        <p:txBody>
          <a:bodyPr lIns="91425" tIns="91425" rIns="91425" bIns="91425" anchor="ctr" anchorCtr="0">
            <a:noAutofit/>
          </a:bodyPr>
          <a:lstStyle/>
          <a:p>
            <a:pPr lvl="0" algn="ctr">
              <a:spcBef>
                <a:spcPts val="0"/>
              </a:spcBef>
              <a:buNone/>
            </a:pPr>
            <a:r>
              <a:rPr lang="en" sz="2400" dirty="0">
                <a:solidFill>
                  <a:srgbClr val="FFFFFF"/>
                </a:solidFill>
              </a:rPr>
              <a:t>Text may reveal nuance that 5 star ratings and up/down votes do not</a:t>
            </a:r>
          </a:p>
        </p:txBody>
      </p:sp>
      <p:sp>
        <p:nvSpPr>
          <p:cNvPr id="73" name="Shape 73"/>
          <p:cNvSpPr txBox="1"/>
          <p:nvPr/>
        </p:nvSpPr>
        <p:spPr>
          <a:xfrm>
            <a:off x="3928787" y="0"/>
            <a:ext cx="1095300" cy="580500"/>
          </a:xfrm>
          <a:prstGeom prst="rect">
            <a:avLst/>
          </a:prstGeom>
          <a:noFill/>
          <a:ln>
            <a:noFill/>
          </a:ln>
        </p:spPr>
        <p:txBody>
          <a:bodyPr lIns="91425" tIns="91425" rIns="91425" bIns="91425" anchor="t" anchorCtr="0">
            <a:noAutofit/>
          </a:bodyPr>
          <a:lstStyle/>
          <a:p>
            <a:pPr lvl="0" algn="ctr">
              <a:spcBef>
                <a:spcPts val="0"/>
              </a:spcBef>
              <a:buNone/>
            </a:pPr>
            <a:r>
              <a:rPr lang="en" sz="3600" b="1">
                <a:solidFill>
                  <a:schemeClr val="accent1"/>
                </a:solidFill>
                <a:latin typeface="PT Sans Narrow"/>
                <a:ea typeface="PT Sans Narrow"/>
                <a:cs typeface="PT Sans Narrow"/>
                <a:sym typeface="PT Sans Narrow"/>
              </a:rPr>
              <a:t>Idea</a:t>
            </a:r>
          </a:p>
        </p:txBody>
      </p:sp>
      <p:pic>
        <p:nvPicPr>
          <p:cNvPr id="74" name="Shape 74"/>
          <p:cNvPicPr preferRelativeResize="0"/>
          <p:nvPr/>
        </p:nvPicPr>
        <p:blipFill>
          <a:blip r:embed="rId3">
            <a:alphaModFix/>
          </a:blip>
          <a:stretch>
            <a:fillRect/>
          </a:stretch>
        </p:blipFill>
        <p:spPr>
          <a:xfrm>
            <a:off x="2439825" y="2125037"/>
            <a:ext cx="1311575" cy="1247424"/>
          </a:xfrm>
          <a:prstGeom prst="rect">
            <a:avLst/>
          </a:prstGeom>
          <a:noFill/>
          <a:ln>
            <a:noFill/>
          </a:ln>
        </p:spPr>
      </p:pic>
      <p:pic>
        <p:nvPicPr>
          <p:cNvPr id="75" name="Shape 75"/>
          <p:cNvPicPr preferRelativeResize="0"/>
          <p:nvPr/>
        </p:nvPicPr>
        <p:blipFill>
          <a:blip r:embed="rId4">
            <a:alphaModFix/>
          </a:blip>
          <a:stretch>
            <a:fillRect/>
          </a:stretch>
        </p:blipFill>
        <p:spPr>
          <a:xfrm>
            <a:off x="4906295" y="1989307"/>
            <a:ext cx="1288649" cy="1288625"/>
          </a:xfrm>
          <a:prstGeom prst="rect">
            <a:avLst/>
          </a:prstGeom>
          <a:noFill/>
          <a:ln>
            <a:noFill/>
          </a:ln>
        </p:spPr>
      </p:pic>
      <p:pic>
        <p:nvPicPr>
          <p:cNvPr id="76" name="Shape 76"/>
          <p:cNvPicPr preferRelativeResize="0"/>
          <p:nvPr/>
        </p:nvPicPr>
        <p:blipFill>
          <a:blip r:embed="rId5">
            <a:alphaModFix/>
          </a:blip>
          <a:stretch>
            <a:fillRect/>
          </a:stretch>
        </p:blipFill>
        <p:spPr>
          <a:xfrm>
            <a:off x="7441025" y="352048"/>
            <a:ext cx="1289700" cy="1289700"/>
          </a:xfrm>
          <a:prstGeom prst="rect">
            <a:avLst/>
          </a:prstGeom>
          <a:noFill/>
          <a:ln>
            <a:noFill/>
          </a:ln>
        </p:spPr>
      </p:pic>
      <p:pic>
        <p:nvPicPr>
          <p:cNvPr id="77" name="Shape 77"/>
          <p:cNvPicPr preferRelativeResize="0"/>
          <p:nvPr/>
        </p:nvPicPr>
        <p:blipFill rotWithShape="1">
          <a:blip r:embed="rId6">
            <a:alphaModFix/>
          </a:blip>
          <a:srcRect l="4379" b="43509"/>
          <a:stretch/>
        </p:blipFill>
        <p:spPr>
          <a:xfrm>
            <a:off x="7315199" y="1989300"/>
            <a:ext cx="1371600" cy="995960"/>
          </a:xfrm>
          <a:prstGeom prst="rect">
            <a:avLst/>
          </a:prstGeom>
          <a:noFill/>
          <a:ln>
            <a:noFill/>
          </a:ln>
        </p:spPr>
      </p:pic>
      <p:pic>
        <p:nvPicPr>
          <p:cNvPr id="78" name="Shape 78"/>
          <p:cNvPicPr preferRelativeResize="0"/>
          <p:nvPr/>
        </p:nvPicPr>
        <p:blipFill>
          <a:blip r:embed="rId7">
            <a:alphaModFix/>
          </a:blip>
          <a:stretch>
            <a:fillRect/>
          </a:stretch>
        </p:blipFill>
        <p:spPr>
          <a:xfrm>
            <a:off x="3627871" y="3498900"/>
            <a:ext cx="1697149" cy="1271224"/>
          </a:xfrm>
          <a:prstGeom prst="rect">
            <a:avLst/>
          </a:prstGeom>
          <a:noFill/>
          <a:ln>
            <a:noFill/>
          </a:ln>
        </p:spPr>
      </p:pic>
      <p:pic>
        <p:nvPicPr>
          <p:cNvPr id="79" name="Shape 79"/>
          <p:cNvPicPr preferRelativeResize="0"/>
          <p:nvPr/>
        </p:nvPicPr>
        <p:blipFill>
          <a:blip r:embed="rId8">
            <a:alphaModFix/>
          </a:blip>
          <a:stretch>
            <a:fillRect/>
          </a:stretch>
        </p:blipFill>
        <p:spPr>
          <a:xfrm>
            <a:off x="1012196" y="3220046"/>
            <a:ext cx="1610700" cy="1610674"/>
          </a:xfrm>
          <a:prstGeom prst="rect">
            <a:avLst/>
          </a:prstGeom>
          <a:noFill/>
          <a:ln>
            <a:noFill/>
          </a:ln>
        </p:spPr>
      </p:pic>
      <p:pic>
        <p:nvPicPr>
          <p:cNvPr id="80" name="Shape 80"/>
          <p:cNvPicPr preferRelativeResize="0"/>
          <p:nvPr/>
        </p:nvPicPr>
        <p:blipFill>
          <a:blip r:embed="rId9">
            <a:alphaModFix/>
          </a:blip>
          <a:stretch>
            <a:fillRect/>
          </a:stretch>
        </p:blipFill>
        <p:spPr>
          <a:xfrm>
            <a:off x="204925" y="1989300"/>
            <a:ext cx="1513175" cy="1513175"/>
          </a:xfrm>
          <a:prstGeom prst="rect">
            <a:avLst/>
          </a:prstGeom>
          <a:noFill/>
          <a:ln>
            <a:noFill/>
          </a:ln>
        </p:spPr>
      </p:pic>
      <p:pic>
        <p:nvPicPr>
          <p:cNvPr id="81" name="Shape 81"/>
          <p:cNvPicPr preferRelativeResize="0"/>
          <p:nvPr/>
        </p:nvPicPr>
        <p:blipFill>
          <a:blip r:embed="rId10">
            <a:alphaModFix/>
          </a:blip>
          <a:stretch>
            <a:fillRect/>
          </a:stretch>
        </p:blipFill>
        <p:spPr>
          <a:xfrm>
            <a:off x="196287" y="275850"/>
            <a:ext cx="1530449" cy="1530449"/>
          </a:xfrm>
          <a:prstGeom prst="rect">
            <a:avLst/>
          </a:prstGeom>
          <a:noFill/>
          <a:ln>
            <a:noFill/>
          </a:ln>
        </p:spPr>
      </p:pic>
      <p:pic>
        <p:nvPicPr>
          <p:cNvPr id="82" name="Shape 82"/>
          <p:cNvPicPr preferRelativeResize="0"/>
          <p:nvPr/>
        </p:nvPicPr>
        <p:blipFill>
          <a:blip r:embed="rId11">
            <a:alphaModFix/>
          </a:blip>
          <a:stretch>
            <a:fillRect/>
          </a:stretch>
        </p:blipFill>
        <p:spPr>
          <a:xfrm>
            <a:off x="6177596" y="3277921"/>
            <a:ext cx="1621524" cy="1621524"/>
          </a:xfrm>
          <a:prstGeom prst="rect">
            <a:avLst/>
          </a:prstGeom>
          <a:noFill/>
          <a:ln>
            <a:no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9"/>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graphicFrame>
        <p:nvGraphicFramePr>
          <p:cNvPr id="87" name="Shape 87"/>
          <p:cNvGraphicFramePr/>
          <p:nvPr/>
        </p:nvGraphicFramePr>
        <p:xfrm>
          <a:off x="375300" y="963300"/>
          <a:ext cx="8393400" cy="2690415"/>
        </p:xfrm>
        <a:graphic>
          <a:graphicData uri="http://schemas.openxmlformats.org/drawingml/2006/table">
            <a:tbl>
              <a:tblPr>
                <a:noFill/>
                <a:tableStyleId>{C116E480-0406-4419-A8CE-CAB5335366C6}</a:tableStyleId>
              </a:tblPr>
              <a:tblGrid>
                <a:gridCol w="2371850"/>
                <a:gridCol w="1710150"/>
                <a:gridCol w="2327725"/>
                <a:gridCol w="1983675"/>
              </a:tblGrid>
              <a:tr h="460800">
                <a:tc>
                  <a:txBody>
                    <a:bodyPr/>
                    <a:lstStyle/>
                    <a:p>
                      <a:pPr lvl="0" algn="ctr">
                        <a:spcBef>
                          <a:spcPts val="0"/>
                        </a:spcBef>
                        <a:buNone/>
                      </a:pPr>
                      <a:r>
                        <a:rPr lang="en" sz="1800" b="1">
                          <a:solidFill>
                            <a:schemeClr val="dk2"/>
                          </a:solidFill>
                        </a:rPr>
                        <a:t>Spotify</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b="1">
                          <a:solidFill>
                            <a:schemeClr val="dk2"/>
                          </a:solidFill>
                        </a:rPr>
                        <a:t>Pandora</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b="1">
                          <a:solidFill>
                            <a:schemeClr val="dk2"/>
                          </a:solidFill>
                        </a:rPr>
                        <a:t>Amazon</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b="1"/>
                        <a:t>My Recommender</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3"/>
                    </a:solidFill>
                  </a:tcPr>
                </a:tc>
              </a:tr>
              <a:tr h="460800">
                <a:tc>
                  <a:txBody>
                    <a:bodyPr/>
                    <a:lstStyle/>
                    <a:p>
                      <a:pPr lvl="0" algn="ctr">
                        <a:spcBef>
                          <a:spcPts val="0"/>
                        </a:spcBef>
                        <a:buNone/>
                      </a:pPr>
                      <a:r>
                        <a:rPr lang="en" sz="1800">
                          <a:solidFill>
                            <a:schemeClr val="dk2"/>
                          </a:solidFill>
                        </a:rPr>
                        <a:t>Smashing Pumpkins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solidFill>
                            <a:schemeClr val="dk2"/>
                          </a:solidFill>
                        </a:rPr>
                        <a:t>Nirvana</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solidFill>
                            <a:schemeClr val="dk2"/>
                          </a:solidFill>
                        </a:rPr>
                        <a:t>Smashing Pumpkins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t>Radiohead</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3"/>
                    </a:solidFill>
                  </a:tcPr>
                </a:tc>
              </a:tr>
              <a:tr h="576525">
                <a:tc>
                  <a:txBody>
                    <a:bodyPr/>
                    <a:lstStyle/>
                    <a:p>
                      <a:pPr lvl="0" algn="ctr">
                        <a:spcBef>
                          <a:spcPts val="0"/>
                        </a:spcBef>
                        <a:buNone/>
                      </a:pPr>
                      <a:r>
                        <a:rPr lang="en" sz="1800">
                          <a:solidFill>
                            <a:schemeClr val="dk2"/>
                          </a:solidFill>
                        </a:rPr>
                        <a:t>Audio Slave</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solidFill>
                            <a:schemeClr val="dk2"/>
                          </a:solidFill>
                        </a:rPr>
                        <a:t>Mazzy Star</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solidFill>
                            <a:schemeClr val="dk2"/>
                          </a:solidFill>
                        </a:rPr>
                        <a:t>Smashing Pumpkins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t>Muse</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3"/>
                    </a:solidFill>
                  </a:tcPr>
                </a:tc>
              </a:tr>
              <a:tr h="460800">
                <a:tc>
                  <a:txBody>
                    <a:bodyPr/>
                    <a:lstStyle/>
                    <a:p>
                      <a:pPr lvl="0" algn="ctr">
                        <a:spcBef>
                          <a:spcPts val="0"/>
                        </a:spcBef>
                        <a:buNone/>
                      </a:pPr>
                      <a:r>
                        <a:rPr lang="en" sz="1800">
                          <a:solidFill>
                            <a:schemeClr val="dk2"/>
                          </a:solidFill>
                        </a:rPr>
                        <a:t>Deftones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solidFill>
                            <a:schemeClr val="dk2"/>
                          </a:solidFill>
                        </a:rPr>
                        <a:t>Nirvana</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solidFill>
                            <a:schemeClr val="dk2"/>
                          </a:solidFill>
                        </a:rPr>
                        <a:t>Smashing Pumpkins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t>Tori Amos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3"/>
                    </a:solidFill>
                  </a:tcPr>
                </a:tc>
              </a:tr>
              <a:tr h="460800">
                <a:tc>
                  <a:txBody>
                    <a:bodyPr/>
                    <a:lstStyle/>
                    <a:p>
                      <a:pPr lvl="0" algn="ctr">
                        <a:spcBef>
                          <a:spcPts val="0"/>
                        </a:spcBef>
                        <a:buNone/>
                      </a:pPr>
                      <a:r>
                        <a:rPr lang="en" sz="1800">
                          <a:solidFill>
                            <a:schemeClr val="dk2"/>
                          </a:solidFill>
                        </a:rPr>
                        <a:t>Pearl Jam</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solidFill>
                            <a:schemeClr val="dk2"/>
                          </a:solidFill>
                        </a:rPr>
                        <a:t>Foo Fighters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solidFill>
                            <a:schemeClr val="dk2"/>
                          </a:solidFill>
                        </a:rPr>
                        <a:t>Smashing Pumpkins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tcPr>
                </a:tc>
                <a:tc>
                  <a:txBody>
                    <a:bodyPr/>
                    <a:lstStyle/>
                    <a:p>
                      <a:pPr lvl="0" algn="ctr">
                        <a:spcBef>
                          <a:spcPts val="0"/>
                        </a:spcBef>
                        <a:buNone/>
                      </a:pPr>
                      <a:r>
                        <a:rPr lang="en" sz="1800"/>
                        <a:t>Counting Crows</a:t>
                      </a:r>
                    </a:p>
                  </a:txBody>
                  <a:tcPr marL="91425" marR="91425" marT="91425" marB="91425" anchor="ctr">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chemeClr val="accent3"/>
                    </a:solidFill>
                  </a:tcPr>
                </a:tc>
              </a:tr>
            </a:tbl>
          </a:graphicData>
        </a:graphic>
      </p:graphicFrame>
      <p:sp>
        <p:nvSpPr>
          <p:cNvPr id="88" name="Shape 88"/>
          <p:cNvSpPr txBox="1"/>
          <p:nvPr/>
        </p:nvSpPr>
        <p:spPr>
          <a:xfrm>
            <a:off x="375425" y="0"/>
            <a:ext cx="8393400" cy="963300"/>
          </a:xfrm>
          <a:prstGeom prst="rect">
            <a:avLst/>
          </a:prstGeom>
          <a:noFill/>
          <a:ln>
            <a:noFill/>
          </a:ln>
        </p:spPr>
        <p:txBody>
          <a:bodyPr lIns="91425" tIns="91425" rIns="91425" bIns="91425" anchor="t" anchorCtr="0">
            <a:noAutofit/>
          </a:bodyPr>
          <a:lstStyle/>
          <a:p>
            <a:pPr lvl="0">
              <a:spcBef>
                <a:spcPts val="0"/>
              </a:spcBef>
              <a:buNone/>
            </a:pPr>
            <a:r>
              <a:rPr lang="en" sz="2000" b="1">
                <a:solidFill>
                  <a:schemeClr val="accent1"/>
                </a:solidFill>
                <a:latin typeface="PT Sans Narrow"/>
                <a:ea typeface="PT Sans Narrow"/>
                <a:cs typeface="PT Sans Narrow"/>
                <a:sym typeface="PT Sans Narrow"/>
              </a:rPr>
              <a:t>Recommendation based on: </a:t>
            </a:r>
            <a:r>
              <a:rPr lang="en" sz="3000" b="1">
                <a:solidFill>
                  <a:schemeClr val="accent1"/>
                </a:solidFill>
                <a:latin typeface="PT Sans Narrow"/>
                <a:ea typeface="PT Sans Narrow"/>
                <a:cs typeface="PT Sans Narrow"/>
                <a:sym typeface="PT Sans Narrow"/>
              </a:rPr>
              <a:t>Smashing Pumpkins</a:t>
            </a:r>
          </a:p>
        </p:txBody>
      </p:sp>
      <p:sp>
        <p:nvSpPr>
          <p:cNvPr id="89" name="Shape 89"/>
          <p:cNvSpPr txBox="1"/>
          <p:nvPr/>
        </p:nvSpPr>
        <p:spPr>
          <a:xfrm>
            <a:off x="2514600" y="3810000"/>
            <a:ext cx="1981200" cy="762000"/>
          </a:xfrm>
          <a:prstGeom prst="rect">
            <a:avLst/>
          </a:prstGeom>
          <a:noFill/>
          <a:ln>
            <a:noFill/>
          </a:ln>
        </p:spPr>
        <p:txBody>
          <a:bodyPr lIns="91425" tIns="91425" rIns="91425" bIns="91425" anchor="ctr" anchorCtr="0">
            <a:noAutofit/>
          </a:bodyPr>
          <a:lstStyle/>
          <a:p>
            <a:pPr lvl="0" algn="ctr">
              <a:spcBef>
                <a:spcPts val="0"/>
              </a:spcBef>
              <a:buNone/>
            </a:pPr>
            <a:r>
              <a:rPr lang="en"/>
              <a:t>Up/Down Votes</a:t>
            </a:r>
          </a:p>
        </p:txBody>
      </p:sp>
      <p:sp>
        <p:nvSpPr>
          <p:cNvPr id="90" name="Shape 90"/>
          <p:cNvSpPr txBox="1"/>
          <p:nvPr/>
        </p:nvSpPr>
        <p:spPr>
          <a:xfrm>
            <a:off x="4724400" y="3886200"/>
            <a:ext cx="1828800" cy="609600"/>
          </a:xfrm>
          <a:prstGeom prst="rect">
            <a:avLst/>
          </a:prstGeom>
          <a:noFill/>
          <a:ln>
            <a:noFill/>
          </a:ln>
        </p:spPr>
        <p:txBody>
          <a:bodyPr lIns="91425" tIns="91425" rIns="91425" bIns="91425" anchor="ctr" anchorCtr="0">
            <a:noAutofit/>
          </a:bodyPr>
          <a:lstStyle/>
          <a:p>
            <a:pPr lvl="0" algn="ctr">
              <a:spcBef>
                <a:spcPts val="0"/>
              </a:spcBef>
              <a:buNone/>
            </a:pPr>
            <a:r>
              <a:rPr lang="en"/>
              <a:t>5 Star Ratings</a:t>
            </a:r>
          </a:p>
        </p:txBody>
      </p:sp>
      <p:sp>
        <p:nvSpPr>
          <p:cNvPr id="91" name="Shape 91"/>
          <p:cNvSpPr txBox="1"/>
          <p:nvPr/>
        </p:nvSpPr>
        <p:spPr>
          <a:xfrm>
            <a:off x="533400" y="3924300"/>
            <a:ext cx="1752600" cy="533400"/>
          </a:xfrm>
          <a:prstGeom prst="rect">
            <a:avLst/>
          </a:prstGeom>
          <a:noFill/>
          <a:ln>
            <a:noFill/>
          </a:ln>
        </p:spPr>
        <p:txBody>
          <a:bodyPr lIns="91425" tIns="91425" rIns="91425" bIns="91425" anchor="ctr" anchorCtr="0">
            <a:noAutofit/>
          </a:bodyPr>
          <a:lstStyle/>
          <a:p>
            <a:pPr lvl="0" algn="ctr">
              <a:spcBef>
                <a:spcPts val="0"/>
              </a:spcBef>
              <a:buNone/>
            </a:pPr>
            <a:r>
              <a:rPr lang="en"/>
              <a:t>Million Dollar Algorithm</a:t>
            </a:r>
          </a:p>
        </p:txBody>
      </p:sp>
      <p:sp>
        <p:nvSpPr>
          <p:cNvPr id="92" name="Shape 92"/>
          <p:cNvSpPr txBox="1"/>
          <p:nvPr/>
        </p:nvSpPr>
        <p:spPr>
          <a:xfrm>
            <a:off x="6858000" y="3962400"/>
            <a:ext cx="1828800" cy="457200"/>
          </a:xfrm>
          <a:prstGeom prst="rect">
            <a:avLst/>
          </a:prstGeom>
          <a:noFill/>
          <a:ln>
            <a:noFill/>
          </a:ln>
        </p:spPr>
        <p:txBody>
          <a:bodyPr lIns="91425" tIns="91425" rIns="91425" bIns="91425" anchor="ctr" anchorCtr="0">
            <a:noAutofit/>
          </a:bodyPr>
          <a:lstStyle/>
          <a:p>
            <a:pPr lvl="0" algn="ctr">
              <a:spcBef>
                <a:spcPts val="0"/>
              </a:spcBef>
              <a:buNone/>
            </a:pPr>
            <a:r>
              <a:rPr lang="en" b="1"/>
              <a:t> Textual Reviews</a:t>
            </a:r>
          </a:p>
        </p:txBody>
      </p: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3393325" y="1738950"/>
            <a:ext cx="1282700" cy="864524"/>
          </a:xfrm>
          <a:prstGeom prst="rect">
            <a:avLst/>
          </a:prstGeom>
          <a:noFill/>
          <a:ln>
            <a:noFill/>
          </a:ln>
        </p:spPr>
      </p:pic>
      <p:pic>
        <p:nvPicPr>
          <p:cNvPr id="98" name="Shape 98"/>
          <p:cNvPicPr preferRelativeResize="0"/>
          <p:nvPr/>
        </p:nvPicPr>
        <p:blipFill>
          <a:blip r:embed="rId4">
            <a:alphaModFix/>
          </a:blip>
          <a:stretch>
            <a:fillRect/>
          </a:stretch>
        </p:blipFill>
        <p:spPr>
          <a:xfrm>
            <a:off x="3179274" y="2626050"/>
            <a:ext cx="1126850" cy="1126850"/>
          </a:xfrm>
          <a:prstGeom prst="rect">
            <a:avLst/>
          </a:prstGeom>
          <a:noFill/>
          <a:ln>
            <a:noFill/>
          </a:ln>
        </p:spPr>
      </p:pic>
      <p:pic>
        <p:nvPicPr>
          <p:cNvPr id="99" name="Shape 99"/>
          <p:cNvPicPr preferRelativeResize="0"/>
          <p:nvPr/>
        </p:nvPicPr>
        <p:blipFill>
          <a:blip r:embed="rId5">
            <a:alphaModFix/>
          </a:blip>
          <a:stretch>
            <a:fillRect/>
          </a:stretch>
        </p:blipFill>
        <p:spPr>
          <a:xfrm>
            <a:off x="4596375" y="1904574"/>
            <a:ext cx="1717974" cy="643074"/>
          </a:xfrm>
          <a:prstGeom prst="rect">
            <a:avLst/>
          </a:prstGeom>
          <a:noFill/>
          <a:ln>
            <a:noFill/>
          </a:ln>
        </p:spPr>
      </p:pic>
      <p:pic>
        <p:nvPicPr>
          <p:cNvPr id="100" name="Shape 100"/>
          <p:cNvPicPr preferRelativeResize="0"/>
          <p:nvPr/>
        </p:nvPicPr>
        <p:blipFill>
          <a:blip r:embed="rId6">
            <a:alphaModFix/>
          </a:blip>
          <a:stretch>
            <a:fillRect/>
          </a:stretch>
        </p:blipFill>
        <p:spPr>
          <a:xfrm>
            <a:off x="143575" y="2069225"/>
            <a:ext cx="2335550" cy="466175"/>
          </a:xfrm>
          <a:prstGeom prst="rect">
            <a:avLst/>
          </a:prstGeom>
          <a:noFill/>
          <a:ln>
            <a:noFill/>
          </a:ln>
        </p:spPr>
      </p:pic>
      <p:sp>
        <p:nvSpPr>
          <p:cNvPr id="101" name="Shape 101"/>
          <p:cNvSpPr txBox="1"/>
          <p:nvPr/>
        </p:nvSpPr>
        <p:spPr>
          <a:xfrm>
            <a:off x="843800" y="511700"/>
            <a:ext cx="935100" cy="4677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chemeClr val="accent1"/>
                </a:solidFill>
                <a:latin typeface="PT Sans Narrow"/>
                <a:ea typeface="PT Sans Narrow"/>
                <a:cs typeface="PT Sans Narrow"/>
                <a:sym typeface="PT Sans Narrow"/>
              </a:rPr>
              <a:t>Data</a:t>
            </a:r>
          </a:p>
        </p:txBody>
      </p:sp>
      <p:pic>
        <p:nvPicPr>
          <p:cNvPr id="102" name="Shape 102"/>
          <p:cNvPicPr preferRelativeResize="0"/>
          <p:nvPr/>
        </p:nvPicPr>
        <p:blipFill>
          <a:blip r:embed="rId7">
            <a:alphaModFix/>
          </a:blip>
          <a:stretch>
            <a:fillRect/>
          </a:stretch>
        </p:blipFill>
        <p:spPr>
          <a:xfrm>
            <a:off x="7177487" y="1840775"/>
            <a:ext cx="1173324" cy="1173324"/>
          </a:xfrm>
          <a:prstGeom prst="rect">
            <a:avLst/>
          </a:prstGeom>
          <a:noFill/>
          <a:ln>
            <a:noFill/>
          </a:ln>
        </p:spPr>
      </p:pic>
      <p:sp>
        <p:nvSpPr>
          <p:cNvPr id="103" name="Shape 103"/>
          <p:cNvSpPr txBox="1"/>
          <p:nvPr/>
        </p:nvSpPr>
        <p:spPr>
          <a:xfrm>
            <a:off x="185275" y="2728700"/>
            <a:ext cx="2335500" cy="529200"/>
          </a:xfrm>
          <a:prstGeom prst="rect">
            <a:avLst/>
          </a:prstGeom>
          <a:noFill/>
          <a:ln>
            <a:noFill/>
          </a:ln>
        </p:spPr>
        <p:txBody>
          <a:bodyPr lIns="91425" tIns="91425" rIns="91425" bIns="91425" anchor="t" anchorCtr="0">
            <a:noAutofit/>
          </a:bodyPr>
          <a:lstStyle/>
          <a:p>
            <a:pPr lvl="0">
              <a:spcBef>
                <a:spcPts val="0"/>
              </a:spcBef>
              <a:buNone/>
            </a:pPr>
            <a:r>
              <a:rPr lang="en" sz="1200">
                <a:latin typeface="Verdana"/>
                <a:ea typeface="Verdana"/>
                <a:cs typeface="Verdana"/>
                <a:sym typeface="Verdana"/>
              </a:rPr>
              <a:t>J. McAuley, C. Targett, J. Shi, A. van den Hengel.</a:t>
            </a:r>
          </a:p>
        </p:txBody>
      </p:sp>
      <p:sp>
        <p:nvSpPr>
          <p:cNvPr id="104" name="Shape 104"/>
          <p:cNvSpPr txBox="1"/>
          <p:nvPr/>
        </p:nvSpPr>
        <p:spPr>
          <a:xfrm>
            <a:off x="6803387" y="511700"/>
            <a:ext cx="1921500" cy="4677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chemeClr val="accent1"/>
                </a:solidFill>
                <a:latin typeface="PT Sans Narrow"/>
                <a:ea typeface="PT Sans Narrow"/>
                <a:cs typeface="PT Sans Narrow"/>
                <a:sym typeface="PT Sans Narrow"/>
              </a:rPr>
              <a:t>Front End</a:t>
            </a:r>
          </a:p>
        </p:txBody>
      </p:sp>
      <p:sp>
        <p:nvSpPr>
          <p:cNvPr id="105" name="Shape 105"/>
          <p:cNvSpPr txBox="1"/>
          <p:nvPr/>
        </p:nvSpPr>
        <p:spPr>
          <a:xfrm>
            <a:off x="2923275" y="511700"/>
            <a:ext cx="3436800" cy="467700"/>
          </a:xfrm>
          <a:prstGeom prst="rect">
            <a:avLst/>
          </a:prstGeom>
          <a:noFill/>
          <a:ln>
            <a:noFill/>
          </a:ln>
        </p:spPr>
        <p:txBody>
          <a:bodyPr lIns="91425" tIns="91425" rIns="91425" bIns="91425" anchor="t" anchorCtr="0">
            <a:noAutofit/>
          </a:bodyPr>
          <a:lstStyle/>
          <a:p>
            <a:pPr lvl="0" algn="ctr" rtl="0">
              <a:spcBef>
                <a:spcPts val="0"/>
              </a:spcBef>
              <a:buNone/>
            </a:pPr>
            <a:r>
              <a:rPr lang="en" sz="3000" b="1">
                <a:solidFill>
                  <a:schemeClr val="accent1"/>
                </a:solidFill>
                <a:latin typeface="PT Sans Narrow"/>
                <a:ea typeface="PT Sans Narrow"/>
                <a:cs typeface="PT Sans Narrow"/>
                <a:sym typeface="PT Sans Narrow"/>
              </a:rPr>
              <a:t>Back End</a:t>
            </a:r>
          </a:p>
        </p:txBody>
      </p:sp>
      <p:sp>
        <p:nvSpPr>
          <p:cNvPr id="107" name="Shape 107"/>
          <p:cNvSpPr/>
          <p:nvPr/>
        </p:nvSpPr>
        <p:spPr>
          <a:xfrm>
            <a:off x="185275" y="2769475"/>
            <a:ext cx="2082000" cy="529200"/>
          </a:xfrm>
          <a:prstGeom prst="rect">
            <a:avLst/>
          </a:prstGeom>
          <a:no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4A86E8"/>
              </a:solidFill>
            </a:endParaRPr>
          </a:p>
        </p:txBody>
      </p:sp>
      <p:sp>
        <p:nvSpPr>
          <p:cNvPr id="108" name="Shape 108"/>
          <p:cNvSpPr txBox="1"/>
          <p:nvPr/>
        </p:nvSpPr>
        <p:spPr>
          <a:xfrm>
            <a:off x="70575" y="1082100"/>
            <a:ext cx="2893800" cy="356100"/>
          </a:xfrm>
          <a:prstGeom prst="rect">
            <a:avLst/>
          </a:prstGeom>
          <a:noFill/>
          <a:ln>
            <a:noFill/>
          </a:ln>
        </p:spPr>
        <p:txBody>
          <a:bodyPr lIns="91425" tIns="91425" rIns="91425" bIns="91425" anchor="t" anchorCtr="0">
            <a:noAutofit/>
          </a:bodyPr>
          <a:lstStyle/>
          <a:p>
            <a:pPr lvl="0" rtl="0">
              <a:lnSpc>
                <a:spcPct val="100000"/>
              </a:lnSpc>
              <a:spcBef>
                <a:spcPts val="0"/>
              </a:spcBef>
              <a:spcAft>
                <a:spcPts val="0"/>
              </a:spcAft>
              <a:buNone/>
            </a:pPr>
            <a:r>
              <a:rPr lang="en">
                <a:solidFill>
                  <a:schemeClr val="dk2"/>
                </a:solidFill>
                <a:latin typeface="Open Sans"/>
                <a:ea typeface="Open Sans"/>
                <a:cs typeface="Open Sans"/>
                <a:sym typeface="Open Sans"/>
              </a:rPr>
              <a:t>170K reviews of 4,000 CDs</a:t>
            </a:r>
          </a:p>
          <a:p>
            <a:pPr lvl="0" rtl="0">
              <a:lnSpc>
                <a:spcPct val="100000"/>
              </a:lnSpc>
              <a:spcBef>
                <a:spcPts val="0"/>
              </a:spcBef>
              <a:spcAft>
                <a:spcPts val="0"/>
              </a:spcAft>
              <a:buNone/>
            </a:pPr>
            <a:endParaRPr/>
          </a:p>
        </p:txBody>
      </p:sp>
      <p:sp>
        <p:nvSpPr>
          <p:cNvPr id="109" name="Shape 109"/>
          <p:cNvSpPr txBox="1"/>
          <p:nvPr/>
        </p:nvSpPr>
        <p:spPr>
          <a:xfrm>
            <a:off x="3194775" y="1082100"/>
            <a:ext cx="2893800" cy="529200"/>
          </a:xfrm>
          <a:prstGeom prst="rect">
            <a:avLst/>
          </a:prstGeom>
          <a:noFill/>
          <a:ln>
            <a:noFill/>
          </a:ln>
        </p:spPr>
        <p:txBody>
          <a:bodyPr lIns="91425" tIns="91425" rIns="91425" bIns="91425" anchor="t" anchorCtr="0">
            <a:noAutofit/>
          </a:bodyPr>
          <a:lstStyle/>
          <a:p>
            <a:pPr lvl="0" algn="ctr" rtl="0">
              <a:lnSpc>
                <a:spcPct val="115000"/>
              </a:lnSpc>
              <a:spcBef>
                <a:spcPts val="0"/>
              </a:spcBef>
              <a:spcAft>
                <a:spcPts val="1600"/>
              </a:spcAft>
              <a:buNone/>
            </a:pPr>
            <a:r>
              <a:rPr lang="en">
                <a:solidFill>
                  <a:schemeClr val="dk2"/>
                </a:solidFill>
                <a:latin typeface="Open Sans"/>
                <a:ea typeface="Open Sans"/>
                <a:cs typeface="Open Sans"/>
                <a:sym typeface="Open Sans"/>
              </a:rPr>
              <a:t>NLTK, NMF,  pandas</a:t>
            </a:r>
          </a:p>
        </p:txBody>
      </p:sp>
      <p:pic>
        <p:nvPicPr>
          <p:cNvPr id="110" name="Shape 110"/>
          <p:cNvPicPr preferRelativeResize="0"/>
          <p:nvPr/>
        </p:nvPicPr>
        <p:blipFill>
          <a:blip r:embed="rId8">
            <a:alphaModFix/>
          </a:blip>
          <a:stretch>
            <a:fillRect/>
          </a:stretch>
        </p:blipFill>
        <p:spPr>
          <a:xfrm>
            <a:off x="4421650" y="2800700"/>
            <a:ext cx="2038350" cy="704850"/>
          </a:xfrm>
          <a:prstGeom prst="rect">
            <a:avLst/>
          </a:prstGeom>
          <a:noFill/>
          <a:ln>
            <a:noFill/>
          </a:ln>
        </p:spPr>
      </p:pic>
      <p:pic>
        <p:nvPicPr>
          <p:cNvPr id="111" name="Shape 111"/>
          <p:cNvPicPr preferRelativeResize="0"/>
          <p:nvPr/>
        </p:nvPicPr>
        <p:blipFill>
          <a:blip r:embed="rId9">
            <a:alphaModFix/>
          </a:blip>
          <a:stretch>
            <a:fillRect/>
          </a:stretch>
        </p:blipFill>
        <p:spPr>
          <a:xfrm>
            <a:off x="765212" y="3312274"/>
            <a:ext cx="1092274" cy="1284249"/>
          </a:xfrm>
          <a:prstGeom prst="rect">
            <a:avLst/>
          </a:prstGeom>
          <a:noFill/>
          <a:ln>
            <a:noFill/>
          </a:ln>
        </p:spPr>
      </p:pic>
      <p:sp>
        <p:nvSpPr>
          <p:cNvPr id="112" name="Shape 112"/>
          <p:cNvSpPr txBox="1"/>
          <p:nvPr/>
        </p:nvSpPr>
        <p:spPr>
          <a:xfrm>
            <a:off x="6242775" y="1082100"/>
            <a:ext cx="2893800" cy="476400"/>
          </a:xfrm>
          <a:prstGeom prst="rect">
            <a:avLst/>
          </a:prstGeom>
          <a:noFill/>
          <a:ln>
            <a:noFill/>
          </a:ln>
        </p:spPr>
        <p:txBody>
          <a:bodyPr lIns="91425" tIns="91425" rIns="91425" bIns="91425" anchor="t" anchorCtr="0">
            <a:noAutofit/>
          </a:bodyPr>
          <a:lstStyle/>
          <a:p>
            <a:pPr lvl="0" algn="ctr" rtl="0">
              <a:lnSpc>
                <a:spcPct val="115000"/>
              </a:lnSpc>
              <a:spcBef>
                <a:spcPts val="0"/>
              </a:spcBef>
              <a:spcAft>
                <a:spcPts val="1600"/>
              </a:spcAft>
              <a:buNone/>
            </a:pPr>
            <a:r>
              <a:rPr lang="en">
                <a:solidFill>
                  <a:schemeClr val="dk2"/>
                </a:solidFill>
                <a:latin typeface="Open Sans"/>
                <a:ea typeface="Open Sans"/>
                <a:cs typeface="Open Sans"/>
                <a:sym typeface="Open Sans"/>
              </a:rPr>
              <a:t>Interactive Web App  </a:t>
            </a:r>
          </a:p>
        </p:txBody>
      </p:sp>
      <p:sp>
        <p:nvSpPr>
          <p:cNvPr id="113" name="Shape 113"/>
          <p:cNvSpPr txBox="1"/>
          <p:nvPr/>
        </p:nvSpPr>
        <p:spPr>
          <a:xfrm>
            <a:off x="70575" y="1386900"/>
            <a:ext cx="2893800" cy="356100"/>
          </a:xfrm>
          <a:prstGeom prst="rect">
            <a:avLst/>
          </a:prstGeom>
          <a:noFill/>
          <a:ln>
            <a:noFill/>
          </a:ln>
        </p:spPr>
        <p:txBody>
          <a:bodyPr lIns="91425" tIns="91425" rIns="91425" bIns="91425" anchor="t" anchorCtr="0">
            <a:noAutofit/>
          </a:bodyPr>
          <a:lstStyle/>
          <a:p>
            <a:pPr lvl="0" rtl="0">
              <a:lnSpc>
                <a:spcPct val="100000"/>
              </a:lnSpc>
              <a:spcBef>
                <a:spcPts val="0"/>
              </a:spcBef>
              <a:spcAft>
                <a:spcPts val="0"/>
              </a:spcAft>
              <a:buNone/>
            </a:pPr>
            <a:r>
              <a:rPr lang="en">
                <a:solidFill>
                  <a:schemeClr val="dk2"/>
                </a:solidFill>
                <a:latin typeface="Open Sans"/>
                <a:ea typeface="Open Sans"/>
                <a:cs typeface="Open Sans"/>
                <a:sym typeface="Open Sans"/>
              </a:rPr>
              <a:t>1.5M sentences</a:t>
            </a:r>
          </a:p>
          <a:p>
            <a:pPr lvl="0" rtl="0">
              <a:lnSpc>
                <a:spcPct val="100000"/>
              </a:lnSpc>
              <a:spcBef>
                <a:spcPts val="0"/>
              </a:spcBef>
              <a:spcAft>
                <a:spcPts val="0"/>
              </a:spcAft>
              <a:buNone/>
            </a:pPr>
            <a:endParaRPr/>
          </a:p>
        </p:txBody>
      </p:sp>
      <p:pic>
        <p:nvPicPr>
          <p:cNvPr id="2" name="Picture 1"/>
          <p:cNvPicPr>
            <a:picLocks noChangeAspect="1"/>
          </p:cNvPicPr>
          <p:nvPr/>
        </p:nvPicPr>
        <p:blipFill>
          <a:blip r:embed="rId10"/>
          <a:stretch>
            <a:fillRect/>
          </a:stretch>
        </p:blipFill>
        <p:spPr>
          <a:xfrm>
            <a:off x="7143752" y="2806750"/>
            <a:ext cx="1247080" cy="124708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Shape 118"/>
          <p:cNvSpPr txBox="1"/>
          <p:nvPr/>
        </p:nvSpPr>
        <p:spPr>
          <a:xfrm>
            <a:off x="1224725" y="4322151"/>
            <a:ext cx="1702200" cy="6540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119" name="Shape 119"/>
          <p:cNvSpPr txBox="1"/>
          <p:nvPr/>
        </p:nvSpPr>
        <p:spPr>
          <a:xfrm>
            <a:off x="248975" y="2516176"/>
            <a:ext cx="1131300" cy="446400"/>
          </a:xfrm>
          <a:prstGeom prst="rect">
            <a:avLst/>
          </a:prstGeom>
          <a:solidFill>
            <a:schemeClr val="accent3"/>
          </a:solidFill>
          <a:ln>
            <a:noFill/>
          </a:ln>
        </p:spPr>
        <p:txBody>
          <a:bodyPr lIns="91425" tIns="91425" rIns="91425" bIns="91425" anchor="t" anchorCtr="0">
            <a:noAutofit/>
          </a:bodyPr>
          <a:lstStyle/>
          <a:p>
            <a:pPr lvl="0" algn="ctr">
              <a:spcBef>
                <a:spcPts val="0"/>
              </a:spcBef>
              <a:buNone/>
            </a:pPr>
            <a:r>
              <a:rPr lang="en" sz="1800">
                <a:solidFill>
                  <a:srgbClr val="FFFFFF"/>
                </a:solidFill>
              </a:rPr>
              <a:t>Reviews</a:t>
            </a:r>
          </a:p>
        </p:txBody>
      </p:sp>
      <p:sp>
        <p:nvSpPr>
          <p:cNvPr id="120" name="Shape 120"/>
          <p:cNvSpPr txBox="1"/>
          <p:nvPr/>
        </p:nvSpPr>
        <p:spPr>
          <a:xfrm>
            <a:off x="7093275" y="1786675"/>
            <a:ext cx="1976400" cy="477600"/>
          </a:xfrm>
          <a:prstGeom prst="rect">
            <a:avLst/>
          </a:prstGeom>
          <a:solidFill>
            <a:schemeClr val="accent3"/>
          </a:solidFill>
          <a:ln>
            <a:noFill/>
          </a:ln>
        </p:spPr>
        <p:txBody>
          <a:bodyPr lIns="91425" tIns="91425" rIns="91425" bIns="91425" anchor="t" anchorCtr="0">
            <a:noAutofit/>
          </a:bodyPr>
          <a:lstStyle/>
          <a:p>
            <a:pPr lvl="0" algn="ctr">
              <a:spcBef>
                <a:spcPts val="0"/>
              </a:spcBef>
              <a:buNone/>
            </a:pPr>
            <a:r>
              <a:rPr lang="en" sz="1800">
                <a:solidFill>
                  <a:srgbClr val="FFFFFF"/>
                </a:solidFill>
              </a:rPr>
              <a:t>Recommendation</a:t>
            </a:r>
          </a:p>
        </p:txBody>
      </p:sp>
      <p:sp>
        <p:nvSpPr>
          <p:cNvPr id="121" name="Shape 121"/>
          <p:cNvSpPr txBox="1"/>
          <p:nvPr/>
        </p:nvSpPr>
        <p:spPr>
          <a:xfrm>
            <a:off x="1131325" y="166075"/>
            <a:ext cx="6746400" cy="654000"/>
          </a:xfrm>
          <a:prstGeom prst="rect">
            <a:avLst/>
          </a:prstGeom>
          <a:noFill/>
          <a:ln>
            <a:noFill/>
          </a:ln>
        </p:spPr>
        <p:txBody>
          <a:bodyPr lIns="91425" tIns="91425" rIns="91425" bIns="91425" anchor="t" anchorCtr="0">
            <a:noAutofit/>
          </a:bodyPr>
          <a:lstStyle/>
          <a:p>
            <a:pPr lvl="0" algn="ctr">
              <a:spcBef>
                <a:spcPts val="0"/>
              </a:spcBef>
              <a:buNone/>
            </a:pPr>
            <a:r>
              <a:rPr lang="en" sz="3600" b="1">
                <a:solidFill>
                  <a:schemeClr val="accent1"/>
                </a:solidFill>
                <a:latin typeface="PT Sans Narrow"/>
                <a:ea typeface="PT Sans Narrow"/>
                <a:cs typeface="PT Sans Narrow"/>
                <a:sym typeface="PT Sans Narrow"/>
              </a:rPr>
              <a:t>Process</a:t>
            </a:r>
          </a:p>
        </p:txBody>
      </p:sp>
      <p:sp>
        <p:nvSpPr>
          <p:cNvPr id="122" name="Shape 122"/>
          <p:cNvSpPr txBox="1"/>
          <p:nvPr/>
        </p:nvSpPr>
        <p:spPr>
          <a:xfrm>
            <a:off x="2457000" y="1478164"/>
            <a:ext cx="1702200" cy="1096500"/>
          </a:xfrm>
          <a:prstGeom prst="rect">
            <a:avLst/>
          </a:prstGeom>
          <a:solidFill>
            <a:schemeClr val="accent3"/>
          </a:solidFill>
          <a:ln>
            <a:noFill/>
          </a:ln>
        </p:spPr>
        <p:txBody>
          <a:bodyPr lIns="91425" tIns="91425" rIns="91425" bIns="91425" anchor="t" anchorCtr="0">
            <a:noAutofit/>
          </a:bodyPr>
          <a:lstStyle/>
          <a:p>
            <a:pPr lvl="0" algn="ctr" rtl="0">
              <a:spcBef>
                <a:spcPts val="0"/>
              </a:spcBef>
              <a:buNone/>
            </a:pPr>
            <a:r>
              <a:rPr lang="en" sz="1800" dirty="0">
                <a:solidFill>
                  <a:srgbClr val="FFFFFF"/>
                </a:solidFill>
              </a:rPr>
              <a:t>Natural Language Processing</a:t>
            </a:r>
          </a:p>
        </p:txBody>
      </p:sp>
      <p:sp>
        <p:nvSpPr>
          <p:cNvPr id="123" name="Shape 123"/>
          <p:cNvSpPr txBox="1"/>
          <p:nvPr/>
        </p:nvSpPr>
        <p:spPr>
          <a:xfrm>
            <a:off x="2457000" y="3065139"/>
            <a:ext cx="1702200" cy="765600"/>
          </a:xfrm>
          <a:prstGeom prst="rect">
            <a:avLst/>
          </a:prstGeom>
          <a:solidFill>
            <a:schemeClr val="accent3"/>
          </a:solidFill>
          <a:ln>
            <a:noFill/>
          </a:ln>
        </p:spPr>
        <p:txBody>
          <a:bodyPr lIns="91425" tIns="91425" rIns="91425" bIns="91425" anchor="t" anchorCtr="0">
            <a:noAutofit/>
          </a:bodyPr>
          <a:lstStyle/>
          <a:p>
            <a:pPr lvl="0" algn="ctr" rtl="0">
              <a:spcBef>
                <a:spcPts val="0"/>
              </a:spcBef>
              <a:buNone/>
            </a:pPr>
            <a:r>
              <a:rPr lang="en" sz="1800" dirty="0">
                <a:solidFill>
                  <a:srgbClr val="FFFFFF"/>
                </a:solidFill>
              </a:rPr>
              <a:t>Collaborative</a:t>
            </a:r>
          </a:p>
          <a:p>
            <a:pPr lvl="0" algn="ctr" rtl="0">
              <a:spcBef>
                <a:spcPts val="0"/>
              </a:spcBef>
              <a:buNone/>
            </a:pPr>
            <a:r>
              <a:rPr lang="en" sz="1800" dirty="0">
                <a:solidFill>
                  <a:srgbClr val="FFFFFF"/>
                </a:solidFill>
              </a:rPr>
              <a:t>Filtering</a:t>
            </a:r>
          </a:p>
        </p:txBody>
      </p:sp>
      <p:cxnSp>
        <p:nvCxnSpPr>
          <p:cNvPr id="124" name="Shape 124"/>
          <p:cNvCxnSpPr>
            <a:stCxn id="122" idx="3"/>
            <a:endCxn id="125" idx="1"/>
          </p:cNvCxnSpPr>
          <p:nvPr/>
        </p:nvCxnSpPr>
        <p:spPr>
          <a:xfrm>
            <a:off x="4159200" y="2026414"/>
            <a:ext cx="1076700" cy="0"/>
          </a:xfrm>
          <a:prstGeom prst="straightConnector1">
            <a:avLst/>
          </a:prstGeom>
          <a:noFill/>
          <a:ln w="19050" cap="flat" cmpd="sng">
            <a:solidFill>
              <a:schemeClr val="dk2"/>
            </a:solidFill>
            <a:prstDash val="solid"/>
            <a:round/>
            <a:headEnd type="none" w="lg" len="lg"/>
            <a:tailEnd type="stealth" w="lg" len="lg"/>
          </a:ln>
        </p:spPr>
      </p:cxnSp>
      <p:cxnSp>
        <p:nvCxnSpPr>
          <p:cNvPr id="126" name="Shape 126"/>
          <p:cNvCxnSpPr>
            <a:endCxn id="125" idx="2"/>
          </p:cNvCxnSpPr>
          <p:nvPr/>
        </p:nvCxnSpPr>
        <p:spPr>
          <a:xfrm rot="10800000" flipH="1">
            <a:off x="4159075" y="2937076"/>
            <a:ext cx="1277700" cy="478200"/>
          </a:xfrm>
          <a:prstGeom prst="bentConnector3">
            <a:avLst>
              <a:gd name="adj1" fmla="val 100141"/>
            </a:avLst>
          </a:prstGeom>
          <a:noFill/>
          <a:ln w="19050" cap="flat" cmpd="sng">
            <a:solidFill>
              <a:schemeClr val="dk2"/>
            </a:solidFill>
            <a:prstDash val="solid"/>
            <a:round/>
            <a:headEnd type="none" w="lg" len="lg"/>
            <a:tailEnd type="stealth" w="lg" len="lg"/>
          </a:ln>
        </p:spPr>
      </p:cxnSp>
      <p:sp>
        <p:nvSpPr>
          <p:cNvPr id="127" name="Shape 127"/>
          <p:cNvSpPr txBox="1"/>
          <p:nvPr/>
        </p:nvSpPr>
        <p:spPr>
          <a:xfrm rot="5400000">
            <a:off x="4526100" y="1864526"/>
            <a:ext cx="1821300" cy="321900"/>
          </a:xfrm>
          <a:prstGeom prst="rect">
            <a:avLst/>
          </a:prstGeom>
          <a:solidFill>
            <a:schemeClr val="accent3"/>
          </a:solidFill>
          <a:ln>
            <a:noFill/>
          </a:ln>
        </p:spPr>
        <p:txBody>
          <a:bodyPr lIns="91425" tIns="91425" rIns="91425" bIns="91425" anchor="ctr" anchorCtr="0">
            <a:noAutofit/>
          </a:bodyPr>
          <a:lstStyle/>
          <a:p>
            <a:pPr lvl="0" algn="ctr">
              <a:spcBef>
                <a:spcPts val="0"/>
              </a:spcBef>
              <a:buNone/>
            </a:pPr>
            <a:r>
              <a:rPr lang="en" sz="1800" dirty="0">
                <a:solidFill>
                  <a:schemeClr val="lt1"/>
                </a:solidFill>
              </a:rPr>
              <a:t>Interactive Filter</a:t>
            </a:r>
          </a:p>
        </p:txBody>
      </p:sp>
      <p:cxnSp>
        <p:nvCxnSpPr>
          <p:cNvPr id="128" name="Shape 128"/>
          <p:cNvCxnSpPr>
            <a:stCxn id="125" idx="3"/>
            <a:endCxn id="120" idx="1"/>
          </p:cNvCxnSpPr>
          <p:nvPr/>
        </p:nvCxnSpPr>
        <p:spPr>
          <a:xfrm rot="10800000" flipH="1">
            <a:off x="5637675" y="2025475"/>
            <a:ext cx="1455600" cy="900"/>
          </a:xfrm>
          <a:prstGeom prst="straightConnector1">
            <a:avLst/>
          </a:prstGeom>
          <a:noFill/>
          <a:ln w="19050" cap="flat" cmpd="sng">
            <a:solidFill>
              <a:schemeClr val="dk2"/>
            </a:solidFill>
            <a:prstDash val="solid"/>
            <a:round/>
            <a:headEnd type="none" w="lg" len="lg"/>
            <a:tailEnd type="triangle" w="lg" len="lg"/>
          </a:ln>
        </p:spPr>
      </p:cxnSp>
      <p:cxnSp>
        <p:nvCxnSpPr>
          <p:cNvPr id="129" name="Shape 129"/>
          <p:cNvCxnSpPr>
            <a:endCxn id="122" idx="1"/>
          </p:cNvCxnSpPr>
          <p:nvPr/>
        </p:nvCxnSpPr>
        <p:spPr>
          <a:xfrm rot="10800000" flipH="1">
            <a:off x="814500" y="2026414"/>
            <a:ext cx="1642500" cy="490800"/>
          </a:xfrm>
          <a:prstGeom prst="bentConnector3">
            <a:avLst>
              <a:gd name="adj1" fmla="val 365"/>
            </a:avLst>
          </a:prstGeom>
          <a:noFill/>
          <a:ln w="19050" cap="flat" cmpd="sng">
            <a:solidFill>
              <a:schemeClr val="dk2"/>
            </a:solidFill>
            <a:prstDash val="solid"/>
            <a:round/>
            <a:headEnd type="none" w="lg" len="lg"/>
            <a:tailEnd type="stealth" w="lg" len="lg"/>
          </a:ln>
        </p:spPr>
      </p:cxnSp>
      <p:cxnSp>
        <p:nvCxnSpPr>
          <p:cNvPr id="130" name="Shape 130"/>
          <p:cNvCxnSpPr>
            <a:stCxn id="119" idx="2"/>
            <a:endCxn id="123" idx="1"/>
          </p:cNvCxnSpPr>
          <p:nvPr/>
        </p:nvCxnSpPr>
        <p:spPr>
          <a:xfrm rot="-5400000" flipH="1">
            <a:off x="1393175" y="2384026"/>
            <a:ext cx="485400" cy="1642500"/>
          </a:xfrm>
          <a:prstGeom prst="bentConnector2">
            <a:avLst/>
          </a:prstGeom>
          <a:noFill/>
          <a:ln w="19050" cap="flat" cmpd="sng">
            <a:solidFill>
              <a:schemeClr val="dk2"/>
            </a:solidFill>
            <a:prstDash val="solid"/>
            <a:round/>
            <a:headEnd type="none" w="lg" len="lg"/>
            <a:tailEnd type="stealth" w="lg" len="lg"/>
          </a:ln>
        </p:spPr>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27"/>
                                        </p:tgtEl>
                                        <p:attrNameLst>
                                          <p:attrName>style.visibility</p:attrName>
                                        </p:attrNameLst>
                                      </p:cBhvr>
                                      <p:to>
                                        <p:strVal val="visible"/>
                                      </p:to>
                                    </p:set>
                                  </p:childTnLst>
                                </p:cTn>
                              </p:par>
                              <p:par>
                                <p:cTn id="9" presetID="1" presetClass="entr" presetSubtype="0" fill="hold" grpId="2"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7" grpId="1" animBg="1"/>
      <p:bldP spid="127"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p:nvPr/>
        </p:nvSpPr>
        <p:spPr>
          <a:xfrm>
            <a:off x="2062925" y="4154525"/>
            <a:ext cx="1702200" cy="6540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136" name="Shape 136"/>
          <p:cNvSpPr txBox="1"/>
          <p:nvPr/>
        </p:nvSpPr>
        <p:spPr>
          <a:xfrm>
            <a:off x="2078437" y="1997337"/>
            <a:ext cx="1224900" cy="446400"/>
          </a:xfrm>
          <a:prstGeom prst="rect">
            <a:avLst/>
          </a:prstGeom>
          <a:solidFill>
            <a:schemeClr val="accent3"/>
          </a:solidFill>
          <a:ln>
            <a:noFill/>
          </a:ln>
        </p:spPr>
        <p:txBody>
          <a:bodyPr lIns="91425" tIns="91425" rIns="91425" bIns="91425" anchor="t" anchorCtr="0">
            <a:noAutofit/>
          </a:bodyPr>
          <a:lstStyle/>
          <a:p>
            <a:pPr lvl="0" algn="ctr" rtl="0">
              <a:spcBef>
                <a:spcPts val="0"/>
              </a:spcBef>
              <a:buNone/>
            </a:pPr>
            <a:r>
              <a:rPr lang="en" sz="1800">
                <a:solidFill>
                  <a:srgbClr val="FFFFFF"/>
                </a:solidFill>
              </a:rPr>
              <a:t>Sentence</a:t>
            </a:r>
          </a:p>
        </p:txBody>
      </p:sp>
      <p:sp>
        <p:nvSpPr>
          <p:cNvPr id="137" name="Shape 137"/>
          <p:cNvSpPr txBox="1"/>
          <p:nvPr/>
        </p:nvSpPr>
        <p:spPr>
          <a:xfrm>
            <a:off x="1198800" y="220725"/>
            <a:ext cx="6746400" cy="654000"/>
          </a:xfrm>
          <a:prstGeom prst="rect">
            <a:avLst/>
          </a:prstGeom>
          <a:noFill/>
          <a:ln>
            <a:noFill/>
          </a:ln>
        </p:spPr>
        <p:txBody>
          <a:bodyPr lIns="91425" tIns="91425" rIns="91425" bIns="91425" anchor="t" anchorCtr="0">
            <a:noAutofit/>
          </a:bodyPr>
          <a:lstStyle/>
          <a:p>
            <a:pPr lvl="0" algn="ctr" rtl="0">
              <a:spcBef>
                <a:spcPts val="0"/>
              </a:spcBef>
              <a:buNone/>
            </a:pPr>
            <a:r>
              <a:rPr lang="en" sz="3600" b="1">
                <a:solidFill>
                  <a:schemeClr val="accent1"/>
                </a:solidFill>
                <a:latin typeface="PT Sans Narrow"/>
                <a:ea typeface="PT Sans Narrow"/>
                <a:cs typeface="PT Sans Narrow"/>
                <a:sym typeface="PT Sans Narrow"/>
              </a:rPr>
              <a:t>NLP Process</a:t>
            </a:r>
          </a:p>
        </p:txBody>
      </p:sp>
      <p:graphicFrame>
        <p:nvGraphicFramePr>
          <p:cNvPr id="138" name="Shape 138"/>
          <p:cNvGraphicFramePr/>
          <p:nvPr>
            <p:extLst>
              <p:ext uri="{D42A27DB-BD31-4B8C-83A1-F6EECF244321}">
                <p14:modId xmlns:p14="http://schemas.microsoft.com/office/powerpoint/2010/main" val="4211953525"/>
              </p:ext>
            </p:extLst>
          </p:nvPr>
        </p:nvGraphicFramePr>
        <p:xfrm>
          <a:off x="4288075" y="1672225"/>
          <a:ext cx="1864300" cy="865125"/>
        </p:xfrm>
        <a:graphic>
          <a:graphicData uri="http://schemas.openxmlformats.org/drawingml/2006/table">
            <a:tbl>
              <a:tblPr>
                <a:noFill/>
                <a:tableStyleId>{C116E480-0406-4419-A8CE-CAB5335366C6}</a:tableStyleId>
              </a:tblPr>
              <a:tblGrid>
                <a:gridCol w="621425"/>
                <a:gridCol w="627350"/>
                <a:gridCol w="615525"/>
              </a:tblGrid>
              <a:tr h="429725">
                <a:tc>
                  <a:txBody>
                    <a:bodyPr/>
                    <a:lstStyle/>
                    <a:p>
                      <a:pPr lvl="0">
                        <a:spcBef>
                          <a:spcPts val="0"/>
                        </a:spcBef>
                        <a:buNone/>
                      </a:pPr>
                      <a:r>
                        <a:rPr lang="en" sz="1000" dirty="0">
                          <a:solidFill>
                            <a:srgbClr val="000000"/>
                          </a:solidFill>
                        </a:rPr>
                        <a:t>Topic 1</a:t>
                      </a:r>
                    </a:p>
                  </a:txBody>
                  <a:tcPr marL="91425" marR="91425" marT="91425" marB="91425"/>
                </a:tc>
                <a:tc>
                  <a:txBody>
                    <a:bodyPr/>
                    <a:lstStyle/>
                    <a:p>
                      <a:pPr lvl="0">
                        <a:spcBef>
                          <a:spcPts val="0"/>
                        </a:spcBef>
                        <a:buNone/>
                      </a:pPr>
                      <a:r>
                        <a:rPr lang="en" sz="1000" dirty="0">
                          <a:solidFill>
                            <a:srgbClr val="000000"/>
                          </a:solidFill>
                        </a:rPr>
                        <a:t>Topic 2</a:t>
                      </a:r>
                    </a:p>
                  </a:txBody>
                  <a:tcPr marL="91425" marR="91425" marT="91425" marB="91425"/>
                </a:tc>
                <a:tc>
                  <a:txBody>
                    <a:bodyPr/>
                    <a:lstStyle/>
                    <a:p>
                      <a:pPr lvl="0">
                        <a:spcBef>
                          <a:spcPts val="0"/>
                        </a:spcBef>
                        <a:buNone/>
                      </a:pPr>
                      <a:r>
                        <a:rPr lang="en" sz="1000" dirty="0">
                          <a:solidFill>
                            <a:srgbClr val="000000"/>
                          </a:solidFill>
                        </a:rPr>
                        <a:t>Topic 3</a:t>
                      </a:r>
                    </a:p>
                  </a:txBody>
                  <a:tcPr marL="91425" marR="91425" marT="91425" marB="91425"/>
                </a:tc>
              </a:tr>
              <a:tr h="435400">
                <a:tc>
                  <a:txBody>
                    <a:bodyPr/>
                    <a:lstStyle/>
                    <a:p>
                      <a:pPr lvl="0" algn="ctr">
                        <a:spcBef>
                          <a:spcPts val="0"/>
                        </a:spcBef>
                        <a:buNone/>
                      </a:pPr>
                      <a:r>
                        <a:rPr lang="en" sz="1000">
                          <a:solidFill>
                            <a:srgbClr val="000000"/>
                          </a:solidFill>
                        </a:rPr>
                        <a:t>0.8</a:t>
                      </a:r>
                    </a:p>
                  </a:txBody>
                  <a:tcPr marL="91425" marR="91425" marT="91425" marB="91425"/>
                </a:tc>
                <a:tc>
                  <a:txBody>
                    <a:bodyPr/>
                    <a:lstStyle/>
                    <a:p>
                      <a:pPr lvl="0" algn="ctr">
                        <a:spcBef>
                          <a:spcPts val="0"/>
                        </a:spcBef>
                        <a:buNone/>
                      </a:pPr>
                      <a:r>
                        <a:rPr lang="en" sz="1000" dirty="0">
                          <a:solidFill>
                            <a:srgbClr val="000000"/>
                          </a:solidFill>
                        </a:rPr>
                        <a:t>0.15</a:t>
                      </a:r>
                    </a:p>
                  </a:txBody>
                  <a:tcPr marL="91425" marR="91425" marT="91425" marB="91425"/>
                </a:tc>
                <a:tc>
                  <a:txBody>
                    <a:bodyPr/>
                    <a:lstStyle/>
                    <a:p>
                      <a:pPr lvl="0" algn="ctr">
                        <a:spcBef>
                          <a:spcPts val="0"/>
                        </a:spcBef>
                        <a:buNone/>
                      </a:pPr>
                      <a:r>
                        <a:rPr lang="en" sz="1000" dirty="0">
                          <a:solidFill>
                            <a:srgbClr val="000000"/>
                          </a:solidFill>
                        </a:rPr>
                        <a:t>0.05</a:t>
                      </a:r>
                    </a:p>
                  </a:txBody>
                  <a:tcPr marL="91425" marR="91425" marT="91425" marB="91425"/>
                </a:tc>
              </a:tr>
            </a:tbl>
          </a:graphicData>
        </a:graphic>
      </p:graphicFrame>
      <p:sp>
        <p:nvSpPr>
          <p:cNvPr id="139" name="Shape 139"/>
          <p:cNvSpPr txBox="1"/>
          <p:nvPr/>
        </p:nvSpPr>
        <p:spPr>
          <a:xfrm>
            <a:off x="3502725" y="2257375"/>
            <a:ext cx="656700" cy="228300"/>
          </a:xfrm>
          <a:prstGeom prst="rect">
            <a:avLst/>
          </a:prstGeom>
          <a:noFill/>
          <a:ln>
            <a:noFill/>
          </a:ln>
        </p:spPr>
        <p:txBody>
          <a:bodyPr lIns="91425" tIns="91425" rIns="91425" bIns="91425" anchor="t" anchorCtr="0">
            <a:noAutofit/>
          </a:bodyPr>
          <a:lstStyle/>
          <a:p>
            <a:pPr lvl="0">
              <a:spcBef>
                <a:spcPts val="0"/>
              </a:spcBef>
              <a:buNone/>
            </a:pPr>
            <a:r>
              <a:rPr lang="en" dirty="0"/>
              <a:t>NMF</a:t>
            </a:r>
          </a:p>
        </p:txBody>
      </p:sp>
      <p:sp>
        <p:nvSpPr>
          <p:cNvPr id="140" name="Shape 140"/>
          <p:cNvSpPr txBox="1"/>
          <p:nvPr/>
        </p:nvSpPr>
        <p:spPr>
          <a:xfrm>
            <a:off x="4288100" y="3570475"/>
            <a:ext cx="1864200" cy="490200"/>
          </a:xfrm>
          <a:prstGeom prst="rect">
            <a:avLst/>
          </a:prstGeom>
          <a:noFill/>
          <a:ln>
            <a:noFill/>
          </a:ln>
        </p:spPr>
        <p:txBody>
          <a:bodyPr lIns="91425" tIns="91425" rIns="91425" bIns="91425" anchor="t" anchorCtr="0">
            <a:noAutofit/>
          </a:bodyPr>
          <a:lstStyle/>
          <a:p>
            <a:pPr lvl="0" algn="ctr">
              <a:spcBef>
                <a:spcPts val="0"/>
              </a:spcBef>
              <a:buNone/>
            </a:pPr>
            <a:r>
              <a:rPr lang="en" dirty="0"/>
              <a:t>Sentiment Analysis</a:t>
            </a:r>
          </a:p>
        </p:txBody>
      </p:sp>
      <p:sp>
        <p:nvSpPr>
          <p:cNvPr id="141" name="Shape 141"/>
          <p:cNvSpPr txBox="1"/>
          <p:nvPr/>
        </p:nvSpPr>
        <p:spPr>
          <a:xfrm>
            <a:off x="6453250" y="3136012"/>
            <a:ext cx="591600" cy="373500"/>
          </a:xfrm>
          <a:prstGeom prst="rect">
            <a:avLst/>
          </a:prstGeom>
          <a:noFill/>
          <a:ln>
            <a:noFill/>
          </a:ln>
        </p:spPr>
        <p:txBody>
          <a:bodyPr lIns="91425" tIns="91425" rIns="91425" bIns="91425" anchor="t" anchorCtr="0">
            <a:noAutofit/>
          </a:bodyPr>
          <a:lstStyle/>
          <a:p>
            <a:pPr lvl="0" algn="ctr">
              <a:spcBef>
                <a:spcPts val="0"/>
              </a:spcBef>
              <a:buNone/>
            </a:pPr>
            <a:r>
              <a:rPr lang="en" sz="1200" dirty="0"/>
              <a:t>0.4</a:t>
            </a:r>
          </a:p>
        </p:txBody>
      </p:sp>
      <p:cxnSp>
        <p:nvCxnSpPr>
          <p:cNvPr id="142" name="Shape 142"/>
          <p:cNvCxnSpPr/>
          <p:nvPr/>
        </p:nvCxnSpPr>
        <p:spPr>
          <a:xfrm rot="10800000" flipH="1">
            <a:off x="6187750" y="2217850"/>
            <a:ext cx="970200" cy="5400"/>
          </a:xfrm>
          <a:prstGeom prst="straightConnector1">
            <a:avLst/>
          </a:prstGeom>
          <a:noFill/>
          <a:ln w="9525" cap="flat" cmpd="sng">
            <a:solidFill>
              <a:schemeClr val="dk2"/>
            </a:solidFill>
            <a:prstDash val="solid"/>
            <a:round/>
            <a:headEnd type="none" w="lg" len="lg"/>
            <a:tailEnd type="triangle" w="lg" len="lg"/>
          </a:ln>
        </p:spPr>
      </p:cxnSp>
      <p:cxnSp>
        <p:nvCxnSpPr>
          <p:cNvPr id="143" name="Shape 143"/>
          <p:cNvCxnSpPr>
            <a:stCxn id="136" idx="2"/>
          </p:cNvCxnSpPr>
          <p:nvPr/>
        </p:nvCxnSpPr>
        <p:spPr>
          <a:xfrm rot="-5400000" flipH="1">
            <a:off x="2773687" y="2360937"/>
            <a:ext cx="1321500" cy="1487100"/>
          </a:xfrm>
          <a:prstGeom prst="bentConnector2">
            <a:avLst/>
          </a:prstGeom>
          <a:noFill/>
          <a:ln w="9525" cap="flat" cmpd="sng">
            <a:solidFill>
              <a:schemeClr val="dk2"/>
            </a:solidFill>
            <a:prstDash val="solid"/>
            <a:round/>
            <a:headEnd type="none" w="lg" len="lg"/>
            <a:tailEnd type="stealth" w="lg" len="lg"/>
          </a:ln>
        </p:spPr>
      </p:cxnSp>
      <p:cxnSp>
        <p:nvCxnSpPr>
          <p:cNvPr id="144" name="Shape 144"/>
          <p:cNvCxnSpPr/>
          <p:nvPr/>
        </p:nvCxnSpPr>
        <p:spPr>
          <a:xfrm rot="10800000" flipH="1">
            <a:off x="3364575" y="2223075"/>
            <a:ext cx="805200" cy="9000"/>
          </a:xfrm>
          <a:prstGeom prst="straightConnector1">
            <a:avLst/>
          </a:prstGeom>
          <a:noFill/>
          <a:ln w="9525" cap="flat" cmpd="sng">
            <a:solidFill>
              <a:schemeClr val="dk2"/>
            </a:solidFill>
            <a:prstDash val="solid"/>
            <a:round/>
            <a:headEnd type="none" w="lg" len="lg"/>
            <a:tailEnd type="triangle" w="lg" len="lg"/>
          </a:ln>
        </p:spPr>
      </p:cxnSp>
      <p:sp>
        <p:nvSpPr>
          <p:cNvPr id="145" name="Shape 145"/>
          <p:cNvSpPr txBox="1"/>
          <p:nvPr/>
        </p:nvSpPr>
        <p:spPr>
          <a:xfrm>
            <a:off x="50100" y="1997337"/>
            <a:ext cx="1224900" cy="446400"/>
          </a:xfrm>
          <a:prstGeom prst="rect">
            <a:avLst/>
          </a:prstGeom>
          <a:solidFill>
            <a:schemeClr val="accent3"/>
          </a:solidFill>
          <a:ln>
            <a:noFill/>
          </a:ln>
        </p:spPr>
        <p:txBody>
          <a:bodyPr lIns="91425" tIns="91425" rIns="91425" bIns="91425" anchor="t" anchorCtr="0">
            <a:noAutofit/>
          </a:bodyPr>
          <a:lstStyle/>
          <a:p>
            <a:pPr lvl="0" algn="ctr" rtl="0">
              <a:spcBef>
                <a:spcPts val="0"/>
              </a:spcBef>
              <a:buNone/>
            </a:pPr>
            <a:r>
              <a:rPr lang="en" sz="1800">
                <a:solidFill>
                  <a:srgbClr val="FFFFFF"/>
                </a:solidFill>
              </a:rPr>
              <a:t>Reviews</a:t>
            </a:r>
          </a:p>
        </p:txBody>
      </p:sp>
      <p:cxnSp>
        <p:nvCxnSpPr>
          <p:cNvPr id="146" name="Shape 146"/>
          <p:cNvCxnSpPr/>
          <p:nvPr/>
        </p:nvCxnSpPr>
        <p:spPr>
          <a:xfrm rot="10800000" flipH="1">
            <a:off x="6052225" y="2726075"/>
            <a:ext cx="1032300" cy="838200"/>
          </a:xfrm>
          <a:prstGeom prst="straightConnector1">
            <a:avLst/>
          </a:prstGeom>
          <a:noFill/>
          <a:ln w="9525" cap="flat" cmpd="sng">
            <a:solidFill>
              <a:schemeClr val="dk2"/>
            </a:solidFill>
            <a:prstDash val="solid"/>
            <a:round/>
            <a:headEnd type="none" w="lg" len="lg"/>
            <a:tailEnd type="triangle" w="lg" len="lg"/>
          </a:ln>
        </p:spPr>
      </p:cxnSp>
      <p:cxnSp>
        <p:nvCxnSpPr>
          <p:cNvPr id="147" name="Shape 147"/>
          <p:cNvCxnSpPr/>
          <p:nvPr/>
        </p:nvCxnSpPr>
        <p:spPr>
          <a:xfrm>
            <a:off x="1351200" y="2220537"/>
            <a:ext cx="666000" cy="2700"/>
          </a:xfrm>
          <a:prstGeom prst="straightConnector1">
            <a:avLst/>
          </a:prstGeom>
          <a:noFill/>
          <a:ln w="9525" cap="flat" cmpd="sng">
            <a:solidFill>
              <a:schemeClr val="dk2"/>
            </a:solidFill>
            <a:prstDash val="solid"/>
            <a:round/>
            <a:headEnd type="none" w="lg" len="lg"/>
            <a:tailEnd type="triangle" w="lg" len="lg"/>
          </a:ln>
        </p:spPr>
      </p:cxnSp>
      <p:graphicFrame>
        <p:nvGraphicFramePr>
          <p:cNvPr id="148" name="Shape 148"/>
          <p:cNvGraphicFramePr/>
          <p:nvPr>
            <p:extLst>
              <p:ext uri="{D42A27DB-BD31-4B8C-83A1-F6EECF244321}">
                <p14:modId xmlns:p14="http://schemas.microsoft.com/office/powerpoint/2010/main" val="3087848975"/>
              </p:ext>
            </p:extLst>
          </p:nvPr>
        </p:nvGraphicFramePr>
        <p:xfrm>
          <a:off x="7193325" y="1672225"/>
          <a:ext cx="1864300" cy="865125"/>
        </p:xfrm>
        <a:graphic>
          <a:graphicData uri="http://schemas.openxmlformats.org/drawingml/2006/table">
            <a:tbl>
              <a:tblPr>
                <a:noFill/>
                <a:tableStyleId>{C116E480-0406-4419-A8CE-CAB5335366C6}</a:tableStyleId>
              </a:tblPr>
              <a:tblGrid>
                <a:gridCol w="621425"/>
                <a:gridCol w="627350"/>
                <a:gridCol w="615525"/>
              </a:tblGrid>
              <a:tr h="429725">
                <a:tc>
                  <a:txBody>
                    <a:bodyPr/>
                    <a:lstStyle/>
                    <a:p>
                      <a:pPr lvl="0" rtl="0">
                        <a:spcBef>
                          <a:spcPts val="0"/>
                        </a:spcBef>
                        <a:buNone/>
                      </a:pPr>
                      <a:r>
                        <a:rPr lang="en" sz="1000" dirty="0">
                          <a:solidFill>
                            <a:srgbClr val="000000"/>
                          </a:solidFill>
                        </a:rPr>
                        <a:t>Topic 1</a:t>
                      </a:r>
                    </a:p>
                  </a:txBody>
                  <a:tcPr marL="91425" marR="91425" marT="91425" marB="91425"/>
                </a:tc>
                <a:tc>
                  <a:txBody>
                    <a:bodyPr/>
                    <a:lstStyle/>
                    <a:p>
                      <a:pPr lvl="0" rtl="0">
                        <a:spcBef>
                          <a:spcPts val="0"/>
                        </a:spcBef>
                        <a:buNone/>
                      </a:pPr>
                      <a:r>
                        <a:rPr lang="en" sz="1000">
                          <a:solidFill>
                            <a:srgbClr val="000000"/>
                          </a:solidFill>
                        </a:rPr>
                        <a:t>Topic 2</a:t>
                      </a:r>
                    </a:p>
                  </a:txBody>
                  <a:tcPr marL="91425" marR="91425" marT="91425" marB="91425"/>
                </a:tc>
                <a:tc>
                  <a:txBody>
                    <a:bodyPr/>
                    <a:lstStyle/>
                    <a:p>
                      <a:pPr lvl="0" rtl="0">
                        <a:spcBef>
                          <a:spcPts val="0"/>
                        </a:spcBef>
                        <a:buNone/>
                      </a:pPr>
                      <a:r>
                        <a:rPr lang="en" sz="1000">
                          <a:solidFill>
                            <a:srgbClr val="000000"/>
                          </a:solidFill>
                        </a:rPr>
                        <a:t>Topic 3</a:t>
                      </a:r>
                    </a:p>
                  </a:txBody>
                  <a:tcPr marL="91425" marR="91425" marT="91425" marB="91425"/>
                </a:tc>
              </a:tr>
              <a:tr h="435400">
                <a:tc>
                  <a:txBody>
                    <a:bodyPr/>
                    <a:lstStyle/>
                    <a:p>
                      <a:pPr lvl="0" algn="ctr" rtl="0">
                        <a:spcBef>
                          <a:spcPts val="0"/>
                        </a:spcBef>
                        <a:buNone/>
                      </a:pPr>
                      <a:r>
                        <a:rPr lang="en" sz="1000">
                          <a:solidFill>
                            <a:srgbClr val="000000"/>
                          </a:solidFill>
                        </a:rPr>
                        <a:t>0.32</a:t>
                      </a:r>
                    </a:p>
                  </a:txBody>
                  <a:tcPr marL="91425" marR="91425" marT="91425" marB="91425"/>
                </a:tc>
                <a:tc>
                  <a:txBody>
                    <a:bodyPr/>
                    <a:lstStyle/>
                    <a:p>
                      <a:pPr lvl="0" algn="ctr" rtl="0">
                        <a:spcBef>
                          <a:spcPts val="0"/>
                        </a:spcBef>
                        <a:buNone/>
                      </a:pPr>
                      <a:r>
                        <a:rPr lang="en" sz="1000">
                          <a:solidFill>
                            <a:srgbClr val="000000"/>
                          </a:solidFill>
                        </a:rPr>
                        <a:t>0.06</a:t>
                      </a:r>
                    </a:p>
                  </a:txBody>
                  <a:tcPr marL="91425" marR="91425" marT="91425" marB="91425"/>
                </a:tc>
                <a:tc>
                  <a:txBody>
                    <a:bodyPr/>
                    <a:lstStyle/>
                    <a:p>
                      <a:pPr lvl="0" algn="ctr" rtl="0">
                        <a:spcBef>
                          <a:spcPts val="0"/>
                        </a:spcBef>
                        <a:buNone/>
                      </a:pPr>
                      <a:r>
                        <a:rPr lang="en" sz="1000" dirty="0">
                          <a:solidFill>
                            <a:srgbClr val="000000"/>
                          </a:solidFill>
                        </a:rPr>
                        <a:t>0.02</a:t>
                      </a:r>
                    </a:p>
                  </a:txBody>
                  <a:tcPr marL="91425" marR="91425" marT="91425" marB="91425"/>
                </a:tc>
              </a:tr>
            </a:tbl>
          </a:graphicData>
        </a:graphic>
      </p:graphicFrame>
      <p:sp>
        <p:nvSpPr>
          <p:cNvPr id="149" name="Shape 149"/>
          <p:cNvSpPr txBox="1"/>
          <p:nvPr/>
        </p:nvSpPr>
        <p:spPr>
          <a:xfrm>
            <a:off x="3364575" y="1723975"/>
            <a:ext cx="794700" cy="228300"/>
          </a:xfrm>
          <a:prstGeom prst="rect">
            <a:avLst/>
          </a:prstGeom>
          <a:noFill/>
          <a:ln>
            <a:noFill/>
          </a:ln>
        </p:spPr>
        <p:txBody>
          <a:bodyPr lIns="91425" tIns="91425" rIns="91425" bIns="91425" anchor="t" anchorCtr="0">
            <a:noAutofit/>
          </a:bodyPr>
          <a:lstStyle/>
          <a:p>
            <a:pPr lvl="0" algn="ctr" rtl="0">
              <a:spcBef>
                <a:spcPts val="0"/>
              </a:spcBef>
              <a:buNone/>
            </a:pPr>
            <a:r>
              <a:rPr lang="en" sz="1000" dirty="0"/>
              <a:t>Count Vectorizer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p:bldP spid="140" grpId="0"/>
      <p:bldP spid="141" grpId="0"/>
      <p:bldP spid="1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Shape 154"/>
          <p:cNvSpPr txBox="1">
            <a:spLocks noGrp="1"/>
          </p:cNvSpPr>
          <p:nvPr>
            <p:ph type="title"/>
          </p:nvPr>
        </p:nvSpPr>
        <p:spPr>
          <a:xfrm>
            <a:off x="311700" y="445025"/>
            <a:ext cx="8520600" cy="707400"/>
          </a:xfrm>
          <a:prstGeom prst="rect">
            <a:avLst/>
          </a:prstGeom>
        </p:spPr>
        <p:txBody>
          <a:bodyPr lIns="91425" tIns="91425" rIns="91425" bIns="91425" anchor="t" anchorCtr="0">
            <a:noAutofit/>
          </a:bodyPr>
          <a:lstStyle/>
          <a:p>
            <a:pPr lvl="0" algn="ctr">
              <a:spcBef>
                <a:spcPts val="0"/>
              </a:spcBef>
              <a:buNone/>
            </a:pPr>
            <a:r>
              <a:rPr lang="en"/>
              <a:t>Example Album as Vector</a:t>
            </a:r>
          </a:p>
        </p:txBody>
      </p:sp>
      <p:pic>
        <p:nvPicPr>
          <p:cNvPr id="155" name="Shape 155" descr="Screen Shot 2017-03-23 at 12.46.56 AM.png"/>
          <p:cNvPicPr preferRelativeResize="0"/>
          <p:nvPr/>
        </p:nvPicPr>
        <p:blipFill rotWithShape="1">
          <a:blip r:embed="rId3">
            <a:alphaModFix/>
          </a:blip>
          <a:srcRect t="65001"/>
          <a:stretch/>
        </p:blipFill>
        <p:spPr>
          <a:xfrm>
            <a:off x="1438717" y="2727476"/>
            <a:ext cx="7610475" cy="293349"/>
          </a:xfrm>
          <a:prstGeom prst="rect">
            <a:avLst/>
          </a:prstGeom>
          <a:noFill/>
          <a:ln>
            <a:noFill/>
          </a:ln>
        </p:spPr>
      </p:pic>
      <p:pic>
        <p:nvPicPr>
          <p:cNvPr id="156" name="Shape 156" descr="Screen Shot 2017-03-23 at 12.49.25 AM.png"/>
          <p:cNvPicPr preferRelativeResize="0"/>
          <p:nvPr/>
        </p:nvPicPr>
        <p:blipFill rotWithShape="1">
          <a:blip r:embed="rId4">
            <a:alphaModFix/>
          </a:blip>
          <a:srcRect t="59519"/>
          <a:stretch/>
        </p:blipFill>
        <p:spPr>
          <a:xfrm>
            <a:off x="153675" y="1987416"/>
            <a:ext cx="8839199" cy="464512"/>
          </a:xfrm>
          <a:prstGeom prst="rect">
            <a:avLst/>
          </a:prstGeom>
          <a:noFill/>
          <a:ln>
            <a:noFill/>
          </a:ln>
        </p:spPr>
      </p:pic>
      <p:pic>
        <p:nvPicPr>
          <p:cNvPr id="157" name="Shape 157" descr="Screen Shot 2017-03-23 at 12.49.25 AM.png"/>
          <p:cNvPicPr preferRelativeResize="0"/>
          <p:nvPr/>
        </p:nvPicPr>
        <p:blipFill rotWithShape="1">
          <a:blip r:embed="rId4">
            <a:alphaModFix/>
          </a:blip>
          <a:srcRect b="66518"/>
          <a:stretch/>
        </p:blipFill>
        <p:spPr>
          <a:xfrm>
            <a:off x="153675" y="1603225"/>
            <a:ext cx="8839199" cy="384200"/>
          </a:xfrm>
          <a:prstGeom prst="rect">
            <a:avLst/>
          </a:prstGeom>
          <a:noFill/>
          <a:ln>
            <a:noFill/>
          </a:ln>
        </p:spPr>
      </p:pic>
      <p:pic>
        <p:nvPicPr>
          <p:cNvPr id="158" name="Shape 158" descr="Screen Shot 2017-03-23 at 12.46.56 AM.png"/>
          <p:cNvPicPr preferRelativeResize="0"/>
          <p:nvPr/>
        </p:nvPicPr>
        <p:blipFill rotWithShape="1">
          <a:blip r:embed="rId3">
            <a:alphaModFix/>
          </a:blip>
          <a:srcRect b="65001"/>
          <a:stretch/>
        </p:blipFill>
        <p:spPr>
          <a:xfrm>
            <a:off x="1438717" y="2454101"/>
            <a:ext cx="7610475" cy="293349"/>
          </a:xfrm>
          <a:prstGeom prst="rect">
            <a:avLst/>
          </a:prstGeom>
          <a:noFill/>
          <a:ln>
            <a:noFill/>
          </a:ln>
        </p:spPr>
      </p:pic>
      <p:sp>
        <p:nvSpPr>
          <p:cNvPr id="159" name="Shape 159"/>
          <p:cNvSpPr/>
          <p:nvPr/>
        </p:nvSpPr>
        <p:spPr>
          <a:xfrm>
            <a:off x="7278575" y="2368475"/>
            <a:ext cx="1175400" cy="894900"/>
          </a:xfrm>
          <a:prstGeom prst="ellipse">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0" name="Shape 160"/>
          <p:cNvSpPr/>
          <p:nvPr/>
        </p:nvSpPr>
        <p:spPr>
          <a:xfrm>
            <a:off x="6426700" y="1559200"/>
            <a:ext cx="571500" cy="894900"/>
          </a:xfrm>
          <a:prstGeom prst="ellipse">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Shape 165" descr="Screen Shot 2017-03-21 at 11.50.35 PM.png"/>
          <p:cNvPicPr preferRelativeResize="0"/>
          <p:nvPr/>
        </p:nvPicPr>
        <p:blipFill rotWithShape="1">
          <a:blip r:embed="rId3">
            <a:alphaModFix/>
          </a:blip>
          <a:srcRect l="18909" t="4305" r="33649" b="35399"/>
          <a:stretch/>
        </p:blipFill>
        <p:spPr>
          <a:xfrm>
            <a:off x="5045155" y="1058695"/>
            <a:ext cx="2523224" cy="2549699"/>
          </a:xfrm>
          <a:prstGeom prst="rect">
            <a:avLst/>
          </a:prstGeom>
          <a:noFill/>
          <a:ln>
            <a:noFill/>
          </a:ln>
        </p:spPr>
      </p:pic>
      <p:sp>
        <p:nvSpPr>
          <p:cNvPr id="166" name="Shape 166"/>
          <p:cNvSpPr txBox="1"/>
          <p:nvPr/>
        </p:nvSpPr>
        <p:spPr>
          <a:xfrm>
            <a:off x="5623064" y="3783870"/>
            <a:ext cx="1367400" cy="485100"/>
          </a:xfrm>
          <a:prstGeom prst="rect">
            <a:avLst/>
          </a:prstGeom>
          <a:noFill/>
          <a:ln>
            <a:noFill/>
          </a:ln>
        </p:spPr>
        <p:txBody>
          <a:bodyPr lIns="91425" tIns="91425" rIns="91425" bIns="91425" anchor="ctr" anchorCtr="0">
            <a:noAutofit/>
          </a:bodyPr>
          <a:lstStyle/>
          <a:p>
            <a:pPr lvl="0" rtl="0">
              <a:spcBef>
                <a:spcPts val="0"/>
              </a:spcBef>
              <a:buNone/>
            </a:pPr>
            <a:r>
              <a:rPr lang="en" sz="1800"/>
              <a:t>Radiohead</a:t>
            </a:r>
          </a:p>
        </p:txBody>
      </p:sp>
      <p:sp>
        <p:nvSpPr>
          <p:cNvPr id="167" name="Shape 167"/>
          <p:cNvSpPr txBox="1"/>
          <p:nvPr/>
        </p:nvSpPr>
        <p:spPr>
          <a:xfrm>
            <a:off x="4656955" y="2999670"/>
            <a:ext cx="1005600" cy="220500"/>
          </a:xfrm>
          <a:prstGeom prst="rect">
            <a:avLst/>
          </a:prstGeom>
          <a:noFill/>
          <a:ln>
            <a:noFill/>
          </a:ln>
        </p:spPr>
        <p:txBody>
          <a:bodyPr lIns="91425" tIns="91425" rIns="91425" bIns="91425" anchor="t" anchorCtr="0">
            <a:noAutofit/>
          </a:bodyPr>
          <a:lstStyle/>
          <a:p>
            <a:pPr lvl="0" rtl="0">
              <a:spcBef>
                <a:spcPts val="0"/>
              </a:spcBef>
              <a:buNone/>
            </a:pPr>
            <a:r>
              <a:rPr lang="en"/>
              <a:t>guitar</a:t>
            </a:r>
          </a:p>
        </p:txBody>
      </p:sp>
      <p:sp>
        <p:nvSpPr>
          <p:cNvPr id="168" name="Shape 168"/>
          <p:cNvSpPr txBox="1"/>
          <p:nvPr/>
        </p:nvSpPr>
        <p:spPr>
          <a:xfrm>
            <a:off x="5321705" y="979320"/>
            <a:ext cx="617700" cy="158700"/>
          </a:xfrm>
          <a:prstGeom prst="rect">
            <a:avLst/>
          </a:prstGeom>
          <a:noFill/>
          <a:ln>
            <a:noFill/>
          </a:ln>
        </p:spPr>
        <p:txBody>
          <a:bodyPr lIns="91425" tIns="91425" rIns="91425" bIns="91425" anchor="t" anchorCtr="0">
            <a:noAutofit/>
          </a:bodyPr>
          <a:lstStyle/>
          <a:p>
            <a:pPr lvl="0" rtl="0">
              <a:spcBef>
                <a:spcPts val="0"/>
              </a:spcBef>
              <a:buNone/>
            </a:pPr>
            <a:r>
              <a:rPr lang="en"/>
              <a:t>jazz</a:t>
            </a:r>
          </a:p>
        </p:txBody>
      </p:sp>
      <p:sp>
        <p:nvSpPr>
          <p:cNvPr id="169" name="Shape 169"/>
          <p:cNvSpPr txBox="1"/>
          <p:nvPr/>
        </p:nvSpPr>
        <p:spPr>
          <a:xfrm>
            <a:off x="4656955" y="1852745"/>
            <a:ext cx="529200" cy="158700"/>
          </a:xfrm>
          <a:prstGeom prst="rect">
            <a:avLst/>
          </a:prstGeom>
          <a:noFill/>
          <a:ln>
            <a:noFill/>
          </a:ln>
        </p:spPr>
        <p:txBody>
          <a:bodyPr lIns="91425" tIns="91425" rIns="91425" bIns="91425" anchor="t" anchorCtr="0">
            <a:noAutofit/>
          </a:bodyPr>
          <a:lstStyle/>
          <a:p>
            <a:pPr lvl="0" rtl="0">
              <a:spcBef>
                <a:spcPts val="0"/>
              </a:spcBef>
              <a:buNone/>
            </a:pPr>
            <a:r>
              <a:rPr lang="en"/>
              <a:t>riffs</a:t>
            </a:r>
          </a:p>
        </p:txBody>
      </p:sp>
      <p:sp>
        <p:nvSpPr>
          <p:cNvPr id="170" name="Shape 170"/>
          <p:cNvSpPr txBox="1">
            <a:spLocks noGrp="1"/>
          </p:cNvSpPr>
          <p:nvPr>
            <p:ph type="title"/>
          </p:nvPr>
        </p:nvSpPr>
        <p:spPr>
          <a:xfrm>
            <a:off x="355800" y="35360"/>
            <a:ext cx="8520600" cy="707400"/>
          </a:xfrm>
          <a:prstGeom prst="rect">
            <a:avLst/>
          </a:prstGeom>
        </p:spPr>
        <p:txBody>
          <a:bodyPr lIns="91425" tIns="91425" rIns="91425" bIns="91425" anchor="t" anchorCtr="0">
            <a:noAutofit/>
          </a:bodyPr>
          <a:lstStyle/>
          <a:p>
            <a:pPr lvl="0" algn="ctr" rtl="0">
              <a:spcBef>
                <a:spcPts val="0"/>
              </a:spcBef>
              <a:buNone/>
            </a:pPr>
            <a:r>
              <a:rPr lang="en"/>
              <a:t>NLP Recommender</a:t>
            </a:r>
          </a:p>
        </p:txBody>
      </p:sp>
      <p:sp>
        <p:nvSpPr>
          <p:cNvPr id="171" name="Shape 171"/>
          <p:cNvSpPr txBox="1"/>
          <p:nvPr/>
        </p:nvSpPr>
        <p:spPr>
          <a:xfrm>
            <a:off x="6890555" y="1058695"/>
            <a:ext cx="1050000" cy="158700"/>
          </a:xfrm>
          <a:prstGeom prst="rect">
            <a:avLst/>
          </a:prstGeom>
          <a:noFill/>
          <a:ln>
            <a:noFill/>
          </a:ln>
        </p:spPr>
        <p:txBody>
          <a:bodyPr lIns="91425" tIns="91425" rIns="91425" bIns="91425" anchor="t" anchorCtr="0">
            <a:noAutofit/>
          </a:bodyPr>
          <a:lstStyle/>
          <a:p>
            <a:pPr lvl="0" rtl="0">
              <a:spcBef>
                <a:spcPts val="0"/>
              </a:spcBef>
              <a:buNone/>
            </a:pPr>
            <a:r>
              <a:rPr lang="en"/>
              <a:t>nostalgia</a:t>
            </a:r>
          </a:p>
        </p:txBody>
      </p:sp>
      <p:sp>
        <p:nvSpPr>
          <p:cNvPr id="172" name="Shape 172"/>
          <p:cNvSpPr txBox="1"/>
          <p:nvPr/>
        </p:nvSpPr>
        <p:spPr>
          <a:xfrm>
            <a:off x="7427205" y="2412895"/>
            <a:ext cx="1288200" cy="317700"/>
          </a:xfrm>
          <a:prstGeom prst="rect">
            <a:avLst/>
          </a:prstGeom>
          <a:noFill/>
          <a:ln>
            <a:noFill/>
          </a:ln>
        </p:spPr>
        <p:txBody>
          <a:bodyPr lIns="91425" tIns="91425" rIns="91425" bIns="91425" anchor="t" anchorCtr="0">
            <a:noAutofit/>
          </a:bodyPr>
          <a:lstStyle/>
          <a:p>
            <a:pPr lvl="0" rtl="0">
              <a:spcBef>
                <a:spcPts val="0"/>
              </a:spcBef>
              <a:buNone/>
            </a:pPr>
            <a:r>
              <a:rPr lang="en"/>
              <a:t>female/writing</a:t>
            </a:r>
          </a:p>
        </p:txBody>
      </p:sp>
      <p:pic>
        <p:nvPicPr>
          <p:cNvPr id="173" name="Shape 173" descr="Screen Shot 2017-03-21 at 11.50.14 PM.png"/>
          <p:cNvPicPr preferRelativeResize="0"/>
          <p:nvPr/>
        </p:nvPicPr>
        <p:blipFill rotWithShape="1">
          <a:blip r:embed="rId4">
            <a:alphaModFix/>
          </a:blip>
          <a:srcRect l="20911" r="21703" b="38126"/>
          <a:stretch/>
        </p:blipFill>
        <p:spPr>
          <a:xfrm>
            <a:off x="667412" y="970470"/>
            <a:ext cx="2578535" cy="2585049"/>
          </a:xfrm>
          <a:prstGeom prst="rect">
            <a:avLst/>
          </a:prstGeom>
          <a:noFill/>
          <a:ln>
            <a:noFill/>
          </a:ln>
        </p:spPr>
      </p:pic>
      <p:sp>
        <p:nvSpPr>
          <p:cNvPr id="174" name="Shape 174"/>
          <p:cNvSpPr txBox="1"/>
          <p:nvPr/>
        </p:nvSpPr>
        <p:spPr>
          <a:xfrm>
            <a:off x="809787" y="3697770"/>
            <a:ext cx="2293800" cy="657300"/>
          </a:xfrm>
          <a:prstGeom prst="rect">
            <a:avLst/>
          </a:prstGeom>
          <a:noFill/>
          <a:ln>
            <a:noFill/>
          </a:ln>
        </p:spPr>
        <p:txBody>
          <a:bodyPr lIns="91425" tIns="91425" rIns="91425" bIns="91425" anchor="ctr" anchorCtr="0">
            <a:noAutofit/>
          </a:bodyPr>
          <a:lstStyle/>
          <a:p>
            <a:pPr lvl="0" rtl="0">
              <a:lnSpc>
                <a:spcPct val="115000"/>
              </a:lnSpc>
              <a:spcBef>
                <a:spcPts val="0"/>
              </a:spcBef>
              <a:spcAft>
                <a:spcPts val="600"/>
              </a:spcAft>
              <a:buNone/>
            </a:pPr>
            <a:r>
              <a:rPr lang="en" sz="1800">
                <a:solidFill>
                  <a:srgbClr val="111111"/>
                </a:solidFill>
                <a:highlight>
                  <a:srgbClr val="FFFFFF"/>
                </a:highlight>
              </a:rPr>
              <a:t>Smashing Pumpkins</a:t>
            </a:r>
          </a:p>
        </p:txBody>
      </p:sp>
      <p:sp>
        <p:nvSpPr>
          <p:cNvPr id="175" name="Shape 175"/>
          <p:cNvSpPr txBox="1"/>
          <p:nvPr/>
        </p:nvSpPr>
        <p:spPr>
          <a:xfrm>
            <a:off x="2381230" y="982495"/>
            <a:ext cx="1050000" cy="158700"/>
          </a:xfrm>
          <a:prstGeom prst="rect">
            <a:avLst/>
          </a:prstGeom>
          <a:noFill/>
          <a:ln>
            <a:noFill/>
          </a:ln>
        </p:spPr>
        <p:txBody>
          <a:bodyPr lIns="91425" tIns="91425" rIns="91425" bIns="91425" anchor="t" anchorCtr="0">
            <a:noAutofit/>
          </a:bodyPr>
          <a:lstStyle/>
          <a:p>
            <a:pPr lvl="0" rtl="0">
              <a:spcBef>
                <a:spcPts val="0"/>
              </a:spcBef>
              <a:buNone/>
            </a:pPr>
            <a:r>
              <a:rPr lang="en"/>
              <a:t>nostalgia</a:t>
            </a:r>
          </a:p>
        </p:txBody>
      </p:sp>
      <p:sp>
        <p:nvSpPr>
          <p:cNvPr id="176" name="Shape 176"/>
          <p:cNvSpPr txBox="1"/>
          <p:nvPr/>
        </p:nvSpPr>
        <p:spPr>
          <a:xfrm>
            <a:off x="3103580" y="2346770"/>
            <a:ext cx="1288200" cy="317700"/>
          </a:xfrm>
          <a:prstGeom prst="rect">
            <a:avLst/>
          </a:prstGeom>
          <a:noFill/>
          <a:ln>
            <a:noFill/>
          </a:ln>
        </p:spPr>
        <p:txBody>
          <a:bodyPr lIns="91425" tIns="91425" rIns="91425" bIns="91425" anchor="t" anchorCtr="0">
            <a:noAutofit/>
          </a:bodyPr>
          <a:lstStyle/>
          <a:p>
            <a:pPr lvl="0" rtl="0">
              <a:spcBef>
                <a:spcPts val="0"/>
              </a:spcBef>
              <a:buNone/>
            </a:pPr>
            <a:r>
              <a:rPr lang="en"/>
              <a:t>female/writing</a:t>
            </a:r>
          </a:p>
        </p:txBody>
      </p:sp>
      <p:sp>
        <p:nvSpPr>
          <p:cNvPr id="177" name="Shape 177"/>
          <p:cNvSpPr txBox="1"/>
          <p:nvPr/>
        </p:nvSpPr>
        <p:spPr>
          <a:xfrm>
            <a:off x="978305" y="979320"/>
            <a:ext cx="617700" cy="158700"/>
          </a:xfrm>
          <a:prstGeom prst="rect">
            <a:avLst/>
          </a:prstGeom>
          <a:noFill/>
          <a:ln>
            <a:noFill/>
          </a:ln>
        </p:spPr>
        <p:txBody>
          <a:bodyPr lIns="91425" tIns="91425" rIns="91425" bIns="91425" anchor="t" anchorCtr="0">
            <a:noAutofit/>
          </a:bodyPr>
          <a:lstStyle/>
          <a:p>
            <a:pPr lvl="0" rtl="0">
              <a:spcBef>
                <a:spcPts val="0"/>
              </a:spcBef>
              <a:buNone/>
            </a:pPr>
            <a:r>
              <a:rPr lang="en"/>
              <a:t>jazz</a:t>
            </a:r>
          </a:p>
        </p:txBody>
      </p:sp>
      <p:sp>
        <p:nvSpPr>
          <p:cNvPr id="178" name="Shape 178"/>
          <p:cNvSpPr txBox="1"/>
          <p:nvPr/>
        </p:nvSpPr>
        <p:spPr>
          <a:xfrm>
            <a:off x="313555" y="1852745"/>
            <a:ext cx="529199" cy="158700"/>
          </a:xfrm>
          <a:prstGeom prst="rect">
            <a:avLst/>
          </a:prstGeom>
          <a:noFill/>
          <a:ln>
            <a:noFill/>
          </a:ln>
        </p:spPr>
        <p:txBody>
          <a:bodyPr lIns="91425" tIns="91425" rIns="91425" bIns="91425" anchor="t" anchorCtr="0">
            <a:noAutofit/>
          </a:bodyPr>
          <a:lstStyle/>
          <a:p>
            <a:pPr lvl="0" rtl="0">
              <a:spcBef>
                <a:spcPts val="0"/>
              </a:spcBef>
              <a:buNone/>
            </a:pPr>
            <a:r>
              <a:rPr lang="en"/>
              <a:t>riffs</a:t>
            </a:r>
          </a:p>
        </p:txBody>
      </p:sp>
      <p:sp>
        <p:nvSpPr>
          <p:cNvPr id="179" name="Shape 179"/>
          <p:cNvSpPr txBox="1"/>
          <p:nvPr/>
        </p:nvSpPr>
        <p:spPr>
          <a:xfrm>
            <a:off x="389755" y="2923470"/>
            <a:ext cx="1005600" cy="220500"/>
          </a:xfrm>
          <a:prstGeom prst="rect">
            <a:avLst/>
          </a:prstGeom>
          <a:noFill/>
          <a:ln>
            <a:noFill/>
          </a:ln>
        </p:spPr>
        <p:txBody>
          <a:bodyPr lIns="91425" tIns="91425" rIns="91425" bIns="91425" anchor="t" anchorCtr="0">
            <a:noAutofit/>
          </a:bodyPr>
          <a:lstStyle/>
          <a:p>
            <a:pPr lvl="0" rtl="0">
              <a:spcBef>
                <a:spcPts val="0"/>
              </a:spcBef>
              <a:buNone/>
            </a:pPr>
            <a:r>
              <a:rPr lang="en"/>
              <a:t>guitar</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title="3-26totalcombined.mov"/>
          <p:cNvSpPr/>
          <p:nvPr/>
        </p:nvSpPr>
        <p:spPr>
          <a:xfrm>
            <a:off x="1143000" y="0"/>
            <a:ext cx="6858000" cy="5143500"/>
          </a:xfrm>
          <a:prstGeom prst="rect">
            <a:avLst/>
          </a:prstGeom>
          <a:noFill/>
          <a:ln>
            <a:noFill/>
          </a:ln>
        </p:spPr>
      </p:sp>
      <p:pic>
        <p:nvPicPr>
          <p:cNvPr id="2" name="3-26totalcombined.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52388"/>
            <a:ext cx="9144000" cy="5037137"/>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597</Words>
  <Application>Microsoft Macintosh PowerPoint</Application>
  <PresentationFormat>On-screen Show (16:9)</PresentationFormat>
  <Paragraphs>90</Paragraphs>
  <Slides>10</Slides>
  <Notes>10</Notes>
  <HiddenSlides>0</HiddenSlides>
  <MMClips>1</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tropic</vt:lpstr>
      <vt:lpstr>Recommending Music via Textual Reviews</vt:lpstr>
      <vt:lpstr>PowerPoint Presentation</vt:lpstr>
      <vt:lpstr>PowerPoint Presentation</vt:lpstr>
      <vt:lpstr>PowerPoint Presentation</vt:lpstr>
      <vt:lpstr>PowerPoint Presentation</vt:lpstr>
      <vt:lpstr>PowerPoint Presentation</vt:lpstr>
      <vt:lpstr>Example Album as Vector</vt:lpstr>
      <vt:lpstr>NLP Recommender</vt:lpstr>
      <vt:lpstr>PowerPoint Presentation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Recommending Music via Textual Reviews</dc:title>
  <cp:lastModifiedBy>Michael</cp:lastModifiedBy>
  <cp:revision>4</cp:revision>
  <dcterms:modified xsi:type="dcterms:W3CDTF">2017-04-06T15:52:49Z</dcterms:modified>
</cp:coreProperties>
</file>